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10" r:id="rId6"/>
    <p:sldId id="322" r:id="rId7"/>
    <p:sldId id="259" r:id="rId8"/>
    <p:sldId id="323" r:id="rId9"/>
    <p:sldId id="361" r:id="rId10"/>
    <p:sldId id="362" r:id="rId11"/>
    <p:sldId id="287" r:id="rId12"/>
    <p:sldId id="324" r:id="rId13"/>
    <p:sldId id="328" r:id="rId14"/>
    <p:sldId id="363" r:id="rId15"/>
    <p:sldId id="325" r:id="rId16"/>
    <p:sldId id="327" r:id="rId17"/>
    <p:sldId id="332" r:id="rId18"/>
    <p:sldId id="333" r:id="rId19"/>
    <p:sldId id="335" r:id="rId20"/>
    <p:sldId id="336" r:id="rId21"/>
    <p:sldId id="338" r:id="rId22"/>
    <p:sldId id="337" r:id="rId23"/>
    <p:sldId id="339" r:id="rId24"/>
    <p:sldId id="340" r:id="rId25"/>
    <p:sldId id="364" r:id="rId26"/>
    <p:sldId id="365" r:id="rId27"/>
    <p:sldId id="268" r:id="rId28"/>
    <p:sldId id="394" r:id="rId29"/>
    <p:sldId id="264" r:id="rId30"/>
    <p:sldId id="321" r:id="rId31"/>
    <p:sldId id="366" r:id="rId32"/>
    <p:sldId id="368" r:id="rId33"/>
    <p:sldId id="372" r:id="rId34"/>
    <p:sldId id="265" r:id="rId35"/>
    <p:sldId id="375" r:id="rId36"/>
    <p:sldId id="266" r:id="rId37"/>
    <p:sldId id="373" r:id="rId38"/>
    <p:sldId id="374" r:id="rId39"/>
    <p:sldId id="369" r:id="rId40"/>
    <p:sldId id="313" r:id="rId41"/>
    <p:sldId id="279" r:id="rId42"/>
    <p:sldId id="294" r:id="rId43"/>
    <p:sldId id="353" r:id="rId44"/>
    <p:sldId id="408" r:id="rId45"/>
    <p:sldId id="407" r:id="rId46"/>
    <p:sldId id="406" r:id="rId47"/>
    <p:sldId id="379" r:id="rId48"/>
    <p:sldId id="378" r:id="rId49"/>
    <p:sldId id="370" r:id="rId50"/>
    <p:sldId id="371" r:id="rId51"/>
    <p:sldId id="377" r:id="rId52"/>
    <p:sldId id="267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81" r:id="rId61"/>
    <p:sldId id="282" r:id="rId62"/>
    <p:sldId id="283" r:id="rId63"/>
    <p:sldId id="380" r:id="rId64"/>
    <p:sldId id="284" r:id="rId65"/>
    <p:sldId id="289" r:id="rId66"/>
    <p:sldId id="315" r:id="rId67"/>
    <p:sldId id="304" r:id="rId68"/>
    <p:sldId id="385" r:id="rId69"/>
    <p:sldId id="286" r:id="rId70"/>
    <p:sldId id="290" r:id="rId71"/>
    <p:sldId id="291" r:id="rId72"/>
    <p:sldId id="292" r:id="rId73"/>
    <p:sldId id="293" r:id="rId74"/>
    <p:sldId id="381" r:id="rId75"/>
    <p:sldId id="354" r:id="rId76"/>
    <p:sldId id="382" r:id="rId77"/>
    <p:sldId id="296" r:id="rId78"/>
    <p:sldId id="297" r:id="rId79"/>
    <p:sldId id="298" r:id="rId80"/>
    <p:sldId id="383" r:id="rId81"/>
    <p:sldId id="384" r:id="rId82"/>
    <p:sldId id="299" r:id="rId83"/>
    <p:sldId id="307" r:id="rId84"/>
    <p:sldId id="300" r:id="rId85"/>
    <p:sldId id="301" r:id="rId86"/>
    <p:sldId id="302" r:id="rId87"/>
    <p:sldId id="303" r:id="rId88"/>
    <p:sldId id="318" r:id="rId89"/>
    <p:sldId id="410" r:id="rId90"/>
    <p:sldId id="414" r:id="rId91"/>
    <p:sldId id="413" r:id="rId92"/>
    <p:sldId id="411" r:id="rId93"/>
    <p:sldId id="409" r:id="rId94"/>
    <p:sldId id="412" r:id="rId95"/>
    <p:sldId id="415" r:id="rId96"/>
    <p:sldId id="417" r:id="rId97"/>
    <p:sldId id="418" r:id="rId98"/>
    <p:sldId id="419" r:id="rId99"/>
    <p:sldId id="420" r:id="rId100"/>
    <p:sldId id="421" r:id="rId101"/>
    <p:sldId id="422" r:id="rId102"/>
    <p:sldId id="423" r:id="rId103"/>
    <p:sldId id="424" r:id="rId104"/>
    <p:sldId id="425" r:id="rId105"/>
    <p:sldId id="427" r:id="rId106"/>
    <p:sldId id="426" r:id="rId107"/>
    <p:sldId id="428" r:id="rId108"/>
    <p:sldId id="429" r:id="rId109"/>
    <p:sldId id="431" r:id="rId110"/>
    <p:sldId id="416" r:id="rId111"/>
    <p:sldId id="432" r:id="rId112"/>
    <p:sldId id="430" r:id="rId113"/>
    <p:sldId id="319" r:id="rId114"/>
    <p:sldId id="386" r:id="rId115"/>
    <p:sldId id="306" r:id="rId116"/>
    <p:sldId id="398" r:id="rId117"/>
    <p:sldId id="395" r:id="rId118"/>
    <p:sldId id="397" r:id="rId119"/>
    <p:sldId id="396" r:id="rId120"/>
    <p:sldId id="308" r:id="rId121"/>
    <p:sldId id="355" r:id="rId122"/>
    <p:sldId id="388" r:id="rId123"/>
    <p:sldId id="356" r:id="rId124"/>
    <p:sldId id="357" r:id="rId125"/>
    <p:sldId id="358" r:id="rId126"/>
    <p:sldId id="389" r:id="rId127"/>
    <p:sldId id="390" r:id="rId128"/>
    <p:sldId id="392" r:id="rId129"/>
    <p:sldId id="391" r:id="rId130"/>
    <p:sldId id="367" r:id="rId131"/>
    <p:sldId id="387" r:id="rId132"/>
    <p:sldId id="399" r:id="rId133"/>
    <p:sldId id="404" r:id="rId134"/>
    <p:sldId id="402" r:id="rId135"/>
    <p:sldId id="405" r:id="rId136"/>
    <p:sldId id="403" r:id="rId137"/>
    <p:sldId id="400" r:id="rId138"/>
    <p:sldId id="401" r:id="rId139"/>
    <p:sldId id="393" r:id="rId140"/>
    <p:sldId id="360" r:id="rId1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rüßung" id="{B21886A0-7766-4C2C-B9D5-C66E4D4D7FB1}">
          <p14:sldIdLst>
            <p14:sldId id="256"/>
            <p14:sldId id="310"/>
          </p14:sldIdLst>
        </p14:section>
        <p14:section name="Motivation" id="{2EF4205D-6933-4523-9D4E-2F8923ABFFD6}">
          <p14:sldIdLst>
            <p14:sldId id="322"/>
            <p14:sldId id="259"/>
          </p14:sldIdLst>
        </p14:section>
        <p14:section name="Grundlagen" id="{7A4F67EB-8AC2-4740-9DA2-75A8322C755E}">
          <p14:sldIdLst>
            <p14:sldId id="323"/>
            <p14:sldId id="361"/>
            <p14:sldId id="362"/>
            <p14:sldId id="287"/>
            <p14:sldId id="324"/>
            <p14:sldId id="328"/>
            <p14:sldId id="363"/>
            <p14:sldId id="325"/>
            <p14:sldId id="327"/>
            <p14:sldId id="332"/>
            <p14:sldId id="333"/>
            <p14:sldId id="335"/>
            <p14:sldId id="336"/>
            <p14:sldId id="338"/>
            <p14:sldId id="337"/>
            <p14:sldId id="339"/>
            <p14:sldId id="340"/>
            <p14:sldId id="364"/>
            <p14:sldId id="365"/>
            <p14:sldId id="268"/>
            <p14:sldId id="394"/>
          </p14:sldIdLst>
        </p14:section>
        <p14:section name="Interne Struktur" id="{4CCA81F3-1C19-4D27-A976-8AE8BC5A6583}">
          <p14:sldIdLst>
            <p14:sldId id="264"/>
            <p14:sldId id="321"/>
            <p14:sldId id="366"/>
            <p14:sldId id="368"/>
            <p14:sldId id="372"/>
          </p14:sldIdLst>
        </p14:section>
        <p14:section name="Referenzen" id="{3D3A6803-8808-49C8-A253-632DC7B40824}">
          <p14:sldIdLst>
            <p14:sldId id="265"/>
            <p14:sldId id="375"/>
            <p14:sldId id="266"/>
            <p14:sldId id="373"/>
            <p14:sldId id="374"/>
            <p14:sldId id="369"/>
            <p14:sldId id="313"/>
            <p14:sldId id="279"/>
            <p14:sldId id="294"/>
            <p14:sldId id="353"/>
            <p14:sldId id="408"/>
            <p14:sldId id="407"/>
            <p14:sldId id="406"/>
            <p14:sldId id="379"/>
            <p14:sldId id="378"/>
            <p14:sldId id="370"/>
            <p14:sldId id="371"/>
            <p14:sldId id="377"/>
            <p14:sldId id="267"/>
          </p14:sldIdLst>
        </p14:section>
        <p14:section name="Zusammenführen von commits" id="{1196FF1B-CE2D-4D9C-A6F8-EA9A09B65A39}">
          <p14:sldIdLst>
            <p14:sldId id="269"/>
          </p14:sldIdLst>
        </p14:section>
        <p14:section name="Merge" id="{D6C884D0-DC63-43DA-88C1-B596CC765C5F}">
          <p14:sldIdLst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Cherry-Pick und Rebase" id="{050B6FFA-DE9E-4D7C-9B58-48BFED8E9E26}">
          <p14:sldIdLst>
            <p14:sldId id="281"/>
            <p14:sldId id="282"/>
            <p14:sldId id="283"/>
            <p14:sldId id="380"/>
            <p14:sldId id="284"/>
          </p14:sldIdLst>
        </p14:section>
        <p14:section name="weiterführende Tools" id="{17CAE66B-7703-4AE0-8224-8B13158C0EE9}">
          <p14:sldIdLst>
            <p14:sldId id="289"/>
            <p14:sldId id="315"/>
            <p14:sldId id="304"/>
            <p14:sldId id="385"/>
            <p14:sldId id="286"/>
            <p14:sldId id="290"/>
            <p14:sldId id="291"/>
            <p14:sldId id="292"/>
            <p14:sldId id="293"/>
            <p14:sldId id="381"/>
            <p14:sldId id="354"/>
            <p14:sldId id="382"/>
          </p14:sldIdLst>
        </p14:section>
        <p14:section name="weitere Operationen zum Rückgängig machen" id="{B812F9F9-5812-45CB-A6AA-2D8E0244BE33}">
          <p14:sldIdLst>
            <p14:sldId id="296"/>
            <p14:sldId id="297"/>
            <p14:sldId id="298"/>
            <p14:sldId id="383"/>
            <p14:sldId id="384"/>
          </p14:sldIdLst>
        </p14:section>
        <p14:section name="Konfiguration von git" id="{8FF3AAC6-7BE3-4F45-A344-5ECF418BE1E9}">
          <p14:sldIdLst>
            <p14:sldId id="299"/>
            <p14:sldId id="307"/>
          </p14:sldIdLst>
        </p14:section>
        <p14:section name="Gemeinsames Arbeiten" id="{8D2E180F-73A0-4D31-B828-FA1BCA8BB280}">
          <p14:sldIdLst>
            <p14:sldId id="300"/>
            <p14:sldId id="301"/>
            <p14:sldId id="302"/>
            <p14:sldId id="303"/>
            <p14:sldId id="318"/>
            <p14:sldId id="410"/>
            <p14:sldId id="414"/>
            <p14:sldId id="413"/>
            <p14:sldId id="411"/>
            <p14:sldId id="409"/>
            <p14:sldId id="412"/>
            <p14:sldId id="415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7"/>
            <p14:sldId id="426"/>
            <p14:sldId id="428"/>
            <p14:sldId id="429"/>
            <p14:sldId id="431"/>
            <p14:sldId id="416"/>
            <p14:sldId id="432"/>
            <p14:sldId id="430"/>
            <p14:sldId id="319"/>
            <p14:sldId id="386"/>
            <p14:sldId id="306"/>
            <p14:sldId id="398"/>
            <p14:sldId id="395"/>
            <p14:sldId id="397"/>
            <p14:sldId id="396"/>
          </p14:sldIdLst>
        </p14:section>
        <p14:section name="Arbeitsmethoden mit git" id="{4F3FCFF9-1D2F-4735-BDA3-37E75669C217}">
          <p14:sldIdLst>
            <p14:sldId id="308"/>
            <p14:sldId id="355"/>
            <p14:sldId id="388"/>
            <p14:sldId id="356"/>
            <p14:sldId id="357"/>
            <p14:sldId id="358"/>
            <p14:sldId id="389"/>
            <p14:sldId id="390"/>
            <p14:sldId id="392"/>
            <p14:sldId id="391"/>
            <p14:sldId id="367"/>
            <p14:sldId id="387"/>
          </p14:sldIdLst>
        </p14:section>
        <p14:section name="Submodule" id="{C3C4687D-6E32-4534-BE57-BDC1DFD76F73}">
          <p14:sldIdLst>
            <p14:sldId id="399"/>
            <p14:sldId id="404"/>
            <p14:sldId id="402"/>
            <p14:sldId id="405"/>
            <p14:sldId id="403"/>
            <p14:sldId id="400"/>
            <p14:sldId id="401"/>
          </p14:sldIdLst>
        </p14:section>
        <p14:section name="Literatur und Tschö" id="{BB90B0AD-BEA0-4239-85B0-53C57862CB8A}">
          <p14:sldIdLst>
            <p14:sldId id="393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slide" Target="slides/slide136.xml"/><Relationship Id="rId14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14C64-A7B2-2AF8-2CF8-F44DDC213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C0C8C7-8627-AF2C-06B6-ED9572D90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48DB7D-00E2-AFDE-D2B9-9C8B3548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80C472-B566-82A3-8B89-1E198B86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239257-0A88-0629-DC8D-4A5CF2C3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576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9F438-15D1-DBC1-1CAE-FC21AC12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37C897-C566-66DA-FAA8-1A8082667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B65D2A-EC66-5731-D001-6DD851FF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39A41-2FEC-A024-F4C0-F377DE32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F7720B-5173-D4F1-760F-F23860D6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9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B08AC0-17D3-502C-0C9E-D20EF2014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3517997-5B0A-30E4-5CBF-D740D8036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830A68-7023-5F39-8686-CC6758D8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10D3E2-96F4-8740-2BEB-9EF1E7C5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56E270-362C-BE93-8151-CBF21F8A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9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BD2DA-30D2-E157-0997-78C015CD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C76FD-8C47-9F7C-B780-4B14A2C58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74AD8-0356-78BE-14B2-60996BC1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EDAE7-B730-CD53-A751-C3CD53B3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EABCA-C019-965B-F880-FCE8EC3E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48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5DA0B-2FF2-397C-70BF-CD5EB8EE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B2DD74-1F3C-BF5D-A339-8D08CEAC5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7B0184-040F-1818-6BDB-B63AA694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9A7AE3-11F6-C898-5D2B-4EFFBBB1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1E596D-71C4-A63A-80AD-864E071A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598F4-D23B-3877-C376-E588F909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97817C-9B6A-4407-4137-517C686FD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436DD7-78DF-017D-7ADD-680D353F7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EDD8AC-EF1F-7CA2-2807-EB49F3F3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1F3A13-79F0-60B6-644B-5CEC5483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25EB62-DD76-5252-50D7-8D655C8C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15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75AB2-7231-C5CC-4CBD-51C90ECF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C814F3-1027-357D-C04A-C7C6A9417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CF2F94-0E32-AE9F-3F93-5DE6B338E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87CE8D-42C2-D979-7AD8-8D655225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7C7662-2B68-91F2-4BFA-C1CE64188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486F1EE-CBF7-B7FA-7262-F513B891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CE4DD7-FB73-4BD1-8CFE-BA19AE29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9DB2BB-8350-3582-425A-3E58F984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0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259D84-6072-E0D8-9376-FC788931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C72A37-E8DB-B1C8-EDF0-21AAE012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2F986A-6959-F838-4E86-6902F178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B90201-A497-25CC-9F0A-78AEFFEA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0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2CFE4F-E841-2E34-E5EE-70EFCDB7A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4C3292-3421-AAB1-6CE7-48CBCCF6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C9478E-1E84-AC2E-7730-478CCF7BE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1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B65DE-BEF9-E8BB-DAE5-DBBB4155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6B7EC-ED5C-7988-3572-A85ADCC3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E21615-B8D7-5066-163D-20629A128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612AF7-7861-2224-CD2D-57228048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C31973-9702-2562-C1B3-E8F85EC3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6DE8F7-866F-CA7F-8B8F-6E70B3DE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0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A5908-E006-C96A-1E6A-405145D6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152CE7-77DB-D79E-A0F8-BCDB26393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50A028-5583-F040-DE5A-D9E96E865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E59C8F-6345-F526-026A-9BF1101D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BBB12B-BF72-B8C9-CAD5-8C582DD9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F79F0D-F763-7BA3-F093-1E6B7EF7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2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966DB3-CB55-34B9-B542-EC4025DB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BA140B-AF96-3864-D845-75EA127C4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033237-5F41-0B52-8D15-357499E93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E5B93-A4E6-4E9E-9C68-DA5213CACC4F}" type="datetimeFigureOut">
              <a:rPr lang="de-DE" smtClean="0"/>
              <a:t>11.04.2024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B1C41D-14EF-A76F-46C3-278089B51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C4B87A-CA8C-ED1C-94DF-6DEA9C7F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7239A-4AD3-44C9-9E78-21BCB01EAF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26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kapeli.com/cheat_sheets/Conventional_Commits.docset/Contents/Resources/Documents/index" TargetMode="External"/><Relationship Id="rId2" Type="http://schemas.openxmlformats.org/officeDocument/2006/relationships/hyperlink" Target="https://www.conventionalcommits.org/en/v1.0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6.sv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16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15.png"/><Relationship Id="rId16" Type="http://schemas.openxmlformats.org/officeDocument/2006/relationships/hyperlink" Target="https://www.youtube.com/watch?v=ZYq3NJnO08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18.svg"/><Relationship Id="rId15" Type="http://schemas.openxmlformats.org/officeDocument/2006/relationships/image" Target="../media/image76.svg"/><Relationship Id="rId10" Type="http://schemas.openxmlformats.org/officeDocument/2006/relationships/image" Target="../media/image71.svg"/><Relationship Id="rId4" Type="http://schemas.openxmlformats.org/officeDocument/2006/relationships/image" Target="../media/image17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-clone#Documentation/git-clone.txt---recurse-submodulesltpathspecgt" TargetMode="External"/><Relationship Id="rId3" Type="http://schemas.openxmlformats.org/officeDocument/2006/relationships/hyperlink" Target="https://git-scm.com/docs/git-submodule#Documentation/git-submodule.txt-init--ltpathgt82308203" TargetMode="External"/><Relationship Id="rId7" Type="http://schemas.openxmlformats.org/officeDocument/2006/relationships/hyperlink" Target="https://git-scm.com/docs/git-checkout#Documentation/git-checkout.txt---recurse-submodules" TargetMode="External"/><Relationship Id="rId2" Type="http://schemas.openxmlformats.org/officeDocument/2006/relationships/hyperlink" Target="https://git-scm.com/docs/git-submodule#Documentation/git-submodule.txt-add-bltbranchgt-f--force--nameltnamegt--referenceltrepositorygt--depthltdepthgt--ltrepositorygtltpathg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switch#Documentation/git-switch.txt---recurse-submodules" TargetMode="External"/><Relationship Id="rId5" Type="http://schemas.openxmlformats.org/officeDocument/2006/relationships/hyperlink" Target="https://git-scm.com/docs/git-submodule#Documentation/git-submodule.txt---remote" TargetMode="External"/><Relationship Id="rId4" Type="http://schemas.openxmlformats.org/officeDocument/2006/relationships/hyperlink" Target="https://git-scm.com/docs/git-submodule#Documentation/git-submodule.txt-update--init--remote-N--no-fetch--no-recommend-shallow-f--force--checkout--rebase--merge--referenceltrepositorygt--depthltdepthgt--recursive--jobsltngt--no-single-branch--filterltfilterspecgt--ltpathgt82308203" TargetMode="Externa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6.sv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6.sv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6.sv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add" TargetMode="External"/><Relationship Id="rId7" Type="http://schemas.openxmlformats.org/officeDocument/2006/relationships/hyperlink" Target="https://git-scm.com/docs/git-log" TargetMode="External"/><Relationship Id="rId2" Type="http://schemas.openxmlformats.org/officeDocument/2006/relationships/hyperlink" Target="https://git-scm.com/docs/git-stat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checkout#Documentation/git-checkout.txt---force" TargetMode="External"/><Relationship Id="rId5" Type="http://schemas.openxmlformats.org/officeDocument/2006/relationships/hyperlink" Target="https://git-scm.com/docs/git-checkout" TargetMode="External"/><Relationship Id="rId4" Type="http://schemas.openxmlformats.org/officeDocument/2006/relationships/hyperlink" Target="https://git-scm.com/docs/git-commi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cat-file" TargetMode="External"/><Relationship Id="rId2" Type="http://schemas.openxmlformats.org/officeDocument/2006/relationships/hyperlink" Target="https://git-scm.com/docs/git-sho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-commit#Documentation/git-commit.txt---amend" TargetMode="External"/><Relationship Id="rId3" Type="http://schemas.openxmlformats.org/officeDocument/2006/relationships/hyperlink" Target="https://git-scm.com/docs/git-branch#Documentation/git-branch.txt--d" TargetMode="External"/><Relationship Id="rId7" Type="http://schemas.openxmlformats.org/officeDocument/2006/relationships/hyperlink" Target="https://git-scm.com/docs/git-checkout#Documentation/git-checkout.txt--bltnew-branchgt" TargetMode="External"/><Relationship Id="rId2" Type="http://schemas.openxmlformats.org/officeDocument/2006/relationships/hyperlink" Target="https://git-scm.com/docs/git-branch#Documentation/git-branch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switch#Documentation/git-switch.txt--cltnew-branchgt" TargetMode="External"/><Relationship Id="rId5" Type="http://schemas.openxmlformats.org/officeDocument/2006/relationships/hyperlink" Target="https://git-scm.com/docs/git-switch" TargetMode="External"/><Relationship Id="rId4" Type="http://schemas.openxmlformats.org/officeDocument/2006/relationships/hyperlink" Target="https://git-scm.com/docs/git-branch#Documentation/git-branch.txt--D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tag" TargetMode="External"/><Relationship Id="rId7" Type="http://schemas.openxmlformats.org/officeDocument/2006/relationships/hyperlink" Target="https://git-scm.com/docs/git-reflog" TargetMode="External"/><Relationship Id="rId2" Type="http://schemas.openxmlformats.org/officeDocument/2006/relationships/hyperlink" Target="https://git-scm.com/docs/git-re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tag#Documentation/git-tag.txt--d" TargetMode="External"/><Relationship Id="rId5" Type="http://schemas.openxmlformats.org/officeDocument/2006/relationships/hyperlink" Target="https://git-scm.com/docs/git-tag#Documentation/git-tag.txt--mltmsggt" TargetMode="External"/><Relationship Id="rId4" Type="http://schemas.openxmlformats.org/officeDocument/2006/relationships/hyperlink" Target="https://git-scm.com/docs/git-tag#Documentation/git-tag.txt--nltnumgt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6.svg"/><Relationship Id="rId7" Type="http://schemas.openxmlformats.org/officeDocument/2006/relationships/image" Target="../media/image2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25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twickler.de/programmierung/git-vs-subversion-svn-welches-versionskontrollsystem-sollten-sie-nutzen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cherry-pick" TargetMode="External"/><Relationship Id="rId2" Type="http://schemas.openxmlformats.org/officeDocument/2006/relationships/hyperlink" Target="https://git-scm.com/docs/git-mer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-scm.com/docs/git-rebase" TargetMode="External"/><Relationship Id="rId4" Type="http://schemas.openxmlformats.org/officeDocument/2006/relationships/hyperlink" Target="https://git-scm.com/docs/git-cherry-pick#Documentation/git-cherry-pick.txt---no-commit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ndpsoftware.com/git-cheatsheet.html#loc=workspace;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ndpsoftware.com/git-cheatsheet.html#loc=workspace;" TargetMode="Externa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diff#Documentation/git-diff.txt-emgitdiffemltoptionsgt--cached--merge-baseltcommitgt--ltpathgt82308203" TargetMode="External"/><Relationship Id="rId2" Type="http://schemas.openxmlformats.org/officeDocument/2006/relationships/hyperlink" Target="https://git-scm.com/docs/git-dif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cs/git-blame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uxize.com/post/gitignore-ignoring-files-in-gi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-mv" TargetMode="External"/><Relationship Id="rId3" Type="http://schemas.openxmlformats.org/officeDocument/2006/relationships/hyperlink" Target="https://git-scm.com/docs/git-stash#Documentation/git-stash.txt-apply--index-q--quietltstashgt" TargetMode="External"/><Relationship Id="rId7" Type="http://schemas.openxmlformats.org/officeDocument/2006/relationships/hyperlink" Target="https://git-scm.com/docs/git-add#Documentation/git-add.txt---interactive" TargetMode="External"/><Relationship Id="rId2" Type="http://schemas.openxmlformats.org/officeDocument/2006/relationships/hyperlink" Target="https://git-scm.com/docs/git-stas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rebase#Documentation/git-rebase.txt---interactive" TargetMode="External"/><Relationship Id="rId5" Type="http://schemas.openxmlformats.org/officeDocument/2006/relationships/hyperlink" Target="https://git-scm.com/docs/git-stash#Documentation/git-stash.txt-clear" TargetMode="External"/><Relationship Id="rId10" Type="http://schemas.openxmlformats.org/officeDocument/2006/relationships/hyperlink" Target="https://git-scm.com/docs/git-rm#Documentation/git-rm.txt--r" TargetMode="External"/><Relationship Id="rId4" Type="http://schemas.openxmlformats.org/officeDocument/2006/relationships/hyperlink" Target="https://git-scm.com/docs/git-stash#Documentation/git-stash.txt-pop--index-q--quietltstashgt" TargetMode="External"/><Relationship Id="rId9" Type="http://schemas.openxmlformats.org/officeDocument/2006/relationships/hyperlink" Target="https://git-scm.com/docs/git-rm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q.com/news/2019/08/git-2-23-switch-restore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revert" TargetMode="External"/><Relationship Id="rId2" Type="http://schemas.openxmlformats.org/officeDocument/2006/relationships/hyperlink" Target="https://git-scm.com/docs/git-re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restore#Documentation/git-restore.txt---staged" TargetMode="External"/><Relationship Id="rId5" Type="http://schemas.openxmlformats.org/officeDocument/2006/relationships/hyperlink" Target="https://git-scm.com/docs/git-restore#Documentation/git-restore.txt---sourcelttreegt" TargetMode="External"/><Relationship Id="rId4" Type="http://schemas.openxmlformats.org/officeDocument/2006/relationships/hyperlink" Target="https://git-scm.com/docs/git-restore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B38E1-F189-0757-E196-CFD348F052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722DA6-1403-0178-BA44-B658EF8920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Schulung mit Viktor Reichert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33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BF0C637-5103-6B9E-712B-8F6B51B57A2D}"/>
              </a:ext>
            </a:extLst>
          </p:cNvPr>
          <p:cNvSpPr/>
          <p:nvPr/>
        </p:nvSpPr>
        <p:spPr>
          <a:xfrm>
            <a:off x="1496769" y="2103437"/>
            <a:ext cx="1073437" cy="13255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 eine erste Datei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86934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15141" y="385160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61741" y="3990944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25366" y="3851605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21992" y="3990944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F3BF4A-EB65-4312-0C6C-4B3DE6BA2C6A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8D74CE-A6B8-37E3-41ED-1110C7A3BCF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4E5C409-C5C4-FE96-0D30-772AF77A982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F625586-308E-D3B0-65C0-952B2A07D664}"/>
              </a:ext>
            </a:extLst>
          </p:cNvPr>
          <p:cNvSpPr/>
          <p:nvPr/>
        </p:nvSpPr>
        <p:spPr>
          <a:xfrm>
            <a:off x="5833898" y="236399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B618DC-0CD3-F0CD-3B12-F6F8D9E9EE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80498" y="2503334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30A7C85-D5EE-BEE4-6DB2-DD17C60BA469}"/>
              </a:ext>
            </a:extLst>
          </p:cNvPr>
          <p:cNvSpPr/>
          <p:nvPr/>
        </p:nvSpPr>
        <p:spPr>
          <a:xfrm>
            <a:off x="6644123" y="2363995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B64CE7-FAE6-A320-103B-797BAEFF9E6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6440749" y="2503334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59514DF-D5FA-1E73-DA24-DE62E4A816E6}"/>
              </a:ext>
            </a:extLst>
          </p:cNvPr>
          <p:cNvSpPr/>
          <p:nvPr/>
        </p:nvSpPr>
        <p:spPr>
          <a:xfrm>
            <a:off x="2314558" y="3409593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F5F92D-A598-D463-55CA-DAB97FCB281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061741" y="3548932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1D2D7E-C6B6-D8E2-AE83-51B2AC83DB5D}"/>
              </a:ext>
            </a:extLst>
          </p:cNvPr>
          <p:cNvCxnSpPr>
            <a:cxnSpLocks/>
            <a:stCxn id="7" idx="0"/>
            <a:endCxn id="21" idx="2"/>
          </p:cNvCxnSpPr>
          <p:nvPr/>
        </p:nvCxnSpPr>
        <p:spPr>
          <a:xfrm flipH="1" flipV="1">
            <a:off x="2617984" y="3688271"/>
            <a:ext cx="583" cy="16333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6DC23B-7021-426C-328C-C3578D0D6140}"/>
              </a:ext>
            </a:extLst>
          </p:cNvPr>
          <p:cNvGrpSpPr/>
          <p:nvPr/>
        </p:nvGrpSpPr>
        <p:grpSpPr>
          <a:xfrm>
            <a:off x="1385536" y="3401906"/>
            <a:ext cx="678443" cy="834156"/>
            <a:chOff x="8508806" y="1088308"/>
            <a:chExt cx="678443" cy="83415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4193012-0E2C-2776-867A-383A3A7B595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D64168B-5262-33DF-128D-2302EAB2C98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C6D2FC6-C0F0-49C4-69DB-003E8711356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724758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54DC410-00B9-C90D-846D-CCF72E3B029F}"/>
              </a:ext>
            </a:extLst>
          </p:cNvPr>
          <p:cNvGrpSpPr/>
          <p:nvPr/>
        </p:nvGrpSpPr>
        <p:grpSpPr>
          <a:xfrm>
            <a:off x="4872540" y="3401906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3977CFDD-EDFA-EBAF-6A10-E0E0037A09E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D44EC3F-8A35-2D8E-292B-5669443877CE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79C2078-7DF9-4D94-6797-CD86DD2C70E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11762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B627B4C-FECE-8B98-58D8-A00841A5F980}"/>
              </a:ext>
            </a:extLst>
          </p:cNvPr>
          <p:cNvSpPr/>
          <p:nvPr/>
        </p:nvSpPr>
        <p:spPr>
          <a:xfrm>
            <a:off x="7976406" y="1634187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31" name="Grafik 30" descr="Computer mit einfarbiger Füllung">
            <a:extLst>
              <a:ext uri="{FF2B5EF4-FFF2-40B4-BE49-F238E27FC236}">
                <a16:creationId xmlns:a16="http://schemas.microsoft.com/office/drawing/2014/main" id="{30E103B1-7EF3-0381-E8E0-BB4F91CA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370E687-A1F7-D80A-D8BE-B26A0C0B3AA6}"/>
              </a:ext>
            </a:extLst>
          </p:cNvPr>
          <p:cNvGrpSpPr/>
          <p:nvPr/>
        </p:nvGrpSpPr>
        <p:grpSpPr>
          <a:xfrm>
            <a:off x="8457546" y="4827799"/>
            <a:ext cx="678443" cy="834156"/>
            <a:chOff x="8508806" y="1088308"/>
            <a:chExt cx="678443" cy="834156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136798A-4E8E-42CE-71BE-4AC76E5ACB0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009EF1C-5BCB-4974-1A2B-A62BAF26FC5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121114F-D921-5280-2C21-AABC5A44FD7E}"/>
              </a:ext>
            </a:extLst>
          </p:cNvPr>
          <p:cNvGrpSpPr/>
          <p:nvPr/>
        </p:nvGrpSpPr>
        <p:grpSpPr>
          <a:xfrm>
            <a:off x="8469354" y="3465323"/>
            <a:ext cx="678443" cy="834156"/>
            <a:chOff x="8508806" y="1088308"/>
            <a:chExt cx="678443" cy="834156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16AAE349-3BD6-0CA1-EACC-DDF26F31ACC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9E0C1A73-BDA2-ED5E-D850-A7630BCFF73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5D3F76E-1752-6EA5-0F3C-3B74F40D525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08576" y="4299479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06EE178C-BA30-1440-58B8-2C74D066A8EA}"/>
              </a:ext>
            </a:extLst>
          </p:cNvPr>
          <p:cNvSpPr/>
          <p:nvPr/>
        </p:nvSpPr>
        <p:spPr>
          <a:xfrm>
            <a:off x="9397347" y="2642673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0D96D1B-00A8-AAE9-372D-D9B58324C48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9144530" y="2782012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A48DCBE-F36E-EAF9-E73F-5700BBC3C8FC}"/>
              </a:ext>
            </a:extLst>
          </p:cNvPr>
          <p:cNvCxnSpPr>
            <a:cxnSpLocks/>
            <a:stCxn id="51" idx="2"/>
            <a:endCxn id="46" idx="0"/>
          </p:cNvCxnSpPr>
          <p:nvPr/>
        </p:nvCxnSpPr>
        <p:spPr>
          <a:xfrm flipH="1">
            <a:off x="9700773" y="2509210"/>
            <a:ext cx="12753" cy="133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A4C3FBE-F8C3-AFFD-DC5E-17F94E20AC6C}"/>
              </a:ext>
            </a:extLst>
          </p:cNvPr>
          <p:cNvGrpSpPr/>
          <p:nvPr/>
        </p:nvGrpSpPr>
        <p:grpSpPr>
          <a:xfrm>
            <a:off x="8483485" y="2161329"/>
            <a:ext cx="678443" cy="834156"/>
            <a:chOff x="8508806" y="1088308"/>
            <a:chExt cx="678443" cy="834156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76269F24-1E1C-8D7A-7EFF-4B2E8737DCE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6BC7BA63-36EF-6F35-08A4-DB9D605944D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D4E331D7-EBAB-77A4-86CF-9813E6BFA53E}"/>
              </a:ext>
            </a:extLst>
          </p:cNvPr>
          <p:cNvSpPr/>
          <p:nvPr/>
        </p:nvSpPr>
        <p:spPr>
          <a:xfrm>
            <a:off x="9410100" y="2230532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514D8EA-A755-4B72-1FBC-26AA0EF80C61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156700" y="2369871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C57D7373-5078-E165-27B1-2D46FAA6EC63}"/>
              </a:ext>
            </a:extLst>
          </p:cNvPr>
          <p:cNvSpPr/>
          <p:nvPr/>
        </p:nvSpPr>
        <p:spPr>
          <a:xfrm>
            <a:off x="10220325" y="2230532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1655167-4320-44F4-553E-7D4FDF730BE8}"/>
              </a:ext>
            </a:extLst>
          </p:cNvPr>
          <p:cNvCxnSpPr>
            <a:cxnSpLocks/>
            <a:stCxn id="53" idx="1"/>
            <a:endCxn id="51" idx="3"/>
          </p:cNvCxnSpPr>
          <p:nvPr/>
        </p:nvCxnSpPr>
        <p:spPr>
          <a:xfrm flipH="1">
            <a:off x="10016951" y="2369871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C51F49-8DB7-B469-4D1E-C3B95A6071AF}"/>
              </a:ext>
            </a:extLst>
          </p:cNvPr>
          <p:cNvCxnSpPr>
            <a:cxnSpLocks/>
          </p:cNvCxnSpPr>
          <p:nvPr/>
        </p:nvCxnSpPr>
        <p:spPr>
          <a:xfrm>
            <a:off x="8822707" y="2995485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Pfeil: nach links 31">
            <a:extLst>
              <a:ext uri="{FF2B5EF4-FFF2-40B4-BE49-F238E27FC236}">
                <a16:creationId xmlns:a16="http://schemas.microsoft.com/office/drawing/2014/main" id="{F7D43F01-72A7-9479-967E-4ED784255EC0}"/>
              </a:ext>
            </a:extLst>
          </p:cNvPr>
          <p:cNvSpPr/>
          <p:nvPr/>
        </p:nvSpPr>
        <p:spPr>
          <a:xfrm>
            <a:off x="6960190" y="2642673"/>
            <a:ext cx="1377754" cy="10197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push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9438921-DBF3-2D09-CF79-0DACDDB1A408}"/>
              </a:ext>
            </a:extLst>
          </p:cNvPr>
          <p:cNvGrpSpPr/>
          <p:nvPr/>
        </p:nvGrpSpPr>
        <p:grpSpPr>
          <a:xfrm>
            <a:off x="4894769" y="2138073"/>
            <a:ext cx="678443" cy="834156"/>
            <a:chOff x="8508806" y="1088308"/>
            <a:chExt cx="678443" cy="834156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3BB6CD5-95F5-12F7-71FD-ECC82F280C9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204247-A817-F79E-A6D2-AE67FA5C837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6C77CFB-9849-BB0B-D6EB-F443908F2A78}"/>
              </a:ext>
            </a:extLst>
          </p:cNvPr>
          <p:cNvCxnSpPr>
            <a:cxnSpLocks/>
          </p:cNvCxnSpPr>
          <p:nvPr/>
        </p:nvCxnSpPr>
        <p:spPr>
          <a:xfrm>
            <a:off x="5233991" y="2972229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6209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28354" y="2151430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74954" y="2290769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38579" y="215143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35205" y="2290769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F3BF4A-EB65-4312-0C6C-4B3DE6BA2C6A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8D74CE-A6B8-37E3-41ED-1110C7A3BCF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4E5C409-C5C4-FE96-0D30-772AF77A982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F625586-308E-D3B0-65C0-952B2A07D664}"/>
              </a:ext>
            </a:extLst>
          </p:cNvPr>
          <p:cNvSpPr/>
          <p:nvPr/>
        </p:nvSpPr>
        <p:spPr>
          <a:xfrm>
            <a:off x="5833898" y="236399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B618DC-0CD3-F0CD-3B12-F6F8D9E9EE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80498" y="2503334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30A7C85-D5EE-BEE4-6DB2-DD17C60BA469}"/>
              </a:ext>
            </a:extLst>
          </p:cNvPr>
          <p:cNvSpPr/>
          <p:nvPr/>
        </p:nvSpPr>
        <p:spPr>
          <a:xfrm>
            <a:off x="6644123" y="2363995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B64CE7-FAE6-A320-103B-797BAEFF9E6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6440749" y="2503334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59514DF-D5FA-1E73-DA24-DE62E4A816E6}"/>
              </a:ext>
            </a:extLst>
          </p:cNvPr>
          <p:cNvSpPr/>
          <p:nvPr/>
        </p:nvSpPr>
        <p:spPr>
          <a:xfrm>
            <a:off x="2314558" y="3409593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F5F92D-A598-D463-55CA-DAB97FCB281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061741" y="3548932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1D2D7E-C6B6-D8E2-AE83-51B2AC83DB5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630934" y="2430108"/>
            <a:ext cx="846" cy="101143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6DC23B-7021-426C-328C-C3578D0D6140}"/>
              </a:ext>
            </a:extLst>
          </p:cNvPr>
          <p:cNvGrpSpPr/>
          <p:nvPr/>
        </p:nvGrpSpPr>
        <p:grpSpPr>
          <a:xfrm>
            <a:off x="1385536" y="3401906"/>
            <a:ext cx="678443" cy="834156"/>
            <a:chOff x="8508806" y="1088308"/>
            <a:chExt cx="678443" cy="83415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4193012-0E2C-2776-867A-383A3A7B595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D64168B-5262-33DF-128D-2302EAB2C98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C6D2FC6-C0F0-49C4-69DB-003E8711356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724758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54DC410-00B9-C90D-846D-CCF72E3B029F}"/>
              </a:ext>
            </a:extLst>
          </p:cNvPr>
          <p:cNvGrpSpPr/>
          <p:nvPr/>
        </p:nvGrpSpPr>
        <p:grpSpPr>
          <a:xfrm>
            <a:off x="4872540" y="3401906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3977CFDD-EDFA-EBAF-6A10-E0E0037A09E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D44EC3F-8A35-2D8E-292B-5669443877CE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79C2078-7DF9-4D94-6797-CD86DD2C70E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11762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B627B4C-FECE-8B98-58D8-A00841A5F980}"/>
              </a:ext>
            </a:extLst>
          </p:cNvPr>
          <p:cNvSpPr/>
          <p:nvPr/>
        </p:nvSpPr>
        <p:spPr>
          <a:xfrm>
            <a:off x="7976406" y="1634187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31" name="Grafik 30" descr="Computer mit einfarbiger Füllung">
            <a:extLst>
              <a:ext uri="{FF2B5EF4-FFF2-40B4-BE49-F238E27FC236}">
                <a16:creationId xmlns:a16="http://schemas.microsoft.com/office/drawing/2014/main" id="{30E103B1-7EF3-0381-E8E0-BB4F91CA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370E687-A1F7-D80A-D8BE-B26A0C0B3AA6}"/>
              </a:ext>
            </a:extLst>
          </p:cNvPr>
          <p:cNvGrpSpPr/>
          <p:nvPr/>
        </p:nvGrpSpPr>
        <p:grpSpPr>
          <a:xfrm>
            <a:off x="8457546" y="4827799"/>
            <a:ext cx="678443" cy="834156"/>
            <a:chOff x="8508806" y="1088308"/>
            <a:chExt cx="678443" cy="834156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136798A-4E8E-42CE-71BE-4AC76E5ACB0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009EF1C-5BCB-4974-1A2B-A62BAF26FC5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121114F-D921-5280-2C21-AABC5A44FD7E}"/>
              </a:ext>
            </a:extLst>
          </p:cNvPr>
          <p:cNvGrpSpPr/>
          <p:nvPr/>
        </p:nvGrpSpPr>
        <p:grpSpPr>
          <a:xfrm>
            <a:off x="8469354" y="3465323"/>
            <a:ext cx="678443" cy="834156"/>
            <a:chOff x="8508806" y="1088308"/>
            <a:chExt cx="678443" cy="834156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16AAE349-3BD6-0CA1-EACC-DDF26F31ACC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9E0C1A73-BDA2-ED5E-D850-A7630BCFF73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5D3F76E-1752-6EA5-0F3C-3B74F40D525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08576" y="4299479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06EE178C-BA30-1440-58B8-2C74D066A8EA}"/>
              </a:ext>
            </a:extLst>
          </p:cNvPr>
          <p:cNvSpPr/>
          <p:nvPr/>
        </p:nvSpPr>
        <p:spPr>
          <a:xfrm>
            <a:off x="9397347" y="2642673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0D96D1B-00A8-AAE9-372D-D9B58324C48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9144530" y="2782012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A48DCBE-F36E-EAF9-E73F-5700BBC3C8FC}"/>
              </a:ext>
            </a:extLst>
          </p:cNvPr>
          <p:cNvCxnSpPr>
            <a:cxnSpLocks/>
            <a:stCxn id="51" idx="2"/>
            <a:endCxn id="46" idx="0"/>
          </p:cNvCxnSpPr>
          <p:nvPr/>
        </p:nvCxnSpPr>
        <p:spPr>
          <a:xfrm flipH="1">
            <a:off x="9700773" y="2509210"/>
            <a:ext cx="12753" cy="133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A4C3FBE-F8C3-AFFD-DC5E-17F94E20AC6C}"/>
              </a:ext>
            </a:extLst>
          </p:cNvPr>
          <p:cNvGrpSpPr/>
          <p:nvPr/>
        </p:nvGrpSpPr>
        <p:grpSpPr>
          <a:xfrm>
            <a:off x="8483485" y="2161329"/>
            <a:ext cx="678443" cy="834156"/>
            <a:chOff x="8508806" y="1088308"/>
            <a:chExt cx="678443" cy="834156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76269F24-1E1C-8D7A-7EFF-4B2E8737DCE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6BC7BA63-36EF-6F35-08A4-DB9D605944D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D4E331D7-EBAB-77A4-86CF-9813E6BFA53E}"/>
              </a:ext>
            </a:extLst>
          </p:cNvPr>
          <p:cNvSpPr/>
          <p:nvPr/>
        </p:nvSpPr>
        <p:spPr>
          <a:xfrm>
            <a:off x="9410100" y="2230532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514D8EA-A755-4B72-1FBC-26AA0EF80C61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156700" y="2369871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C57D7373-5078-E165-27B1-2D46FAA6EC63}"/>
              </a:ext>
            </a:extLst>
          </p:cNvPr>
          <p:cNvSpPr/>
          <p:nvPr/>
        </p:nvSpPr>
        <p:spPr>
          <a:xfrm>
            <a:off x="10220325" y="2230532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1655167-4320-44F4-553E-7D4FDF730BE8}"/>
              </a:ext>
            </a:extLst>
          </p:cNvPr>
          <p:cNvCxnSpPr>
            <a:cxnSpLocks/>
            <a:stCxn id="53" idx="1"/>
            <a:endCxn id="51" idx="3"/>
          </p:cNvCxnSpPr>
          <p:nvPr/>
        </p:nvCxnSpPr>
        <p:spPr>
          <a:xfrm flipH="1">
            <a:off x="10016951" y="2369871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C51F49-8DB7-B469-4D1E-C3B95A6071AF}"/>
              </a:ext>
            </a:extLst>
          </p:cNvPr>
          <p:cNvCxnSpPr>
            <a:cxnSpLocks/>
          </p:cNvCxnSpPr>
          <p:nvPr/>
        </p:nvCxnSpPr>
        <p:spPr>
          <a:xfrm>
            <a:off x="8822707" y="2995485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9438921-DBF3-2D09-CF79-0DACDDB1A408}"/>
              </a:ext>
            </a:extLst>
          </p:cNvPr>
          <p:cNvGrpSpPr/>
          <p:nvPr/>
        </p:nvGrpSpPr>
        <p:grpSpPr>
          <a:xfrm>
            <a:off x="4894769" y="2138073"/>
            <a:ext cx="678443" cy="834156"/>
            <a:chOff x="8508806" y="1088308"/>
            <a:chExt cx="678443" cy="834156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3BB6CD5-95F5-12F7-71FD-ECC82F280C9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204247-A817-F79E-A6D2-AE67FA5C837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6C77CFB-9849-BB0B-D6EB-F443908F2A78}"/>
              </a:ext>
            </a:extLst>
          </p:cNvPr>
          <p:cNvCxnSpPr>
            <a:cxnSpLocks/>
          </p:cNvCxnSpPr>
          <p:nvPr/>
        </p:nvCxnSpPr>
        <p:spPr>
          <a:xfrm>
            <a:off x="5233991" y="2972229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A1D5343D-7951-9A53-C242-2ABBAC2A9530}"/>
              </a:ext>
            </a:extLst>
          </p:cNvPr>
          <p:cNvSpPr/>
          <p:nvPr/>
        </p:nvSpPr>
        <p:spPr>
          <a:xfrm>
            <a:off x="233068" y="412773"/>
            <a:ext cx="2190578" cy="1580194"/>
          </a:xfrm>
          <a:prstGeom prst="downArrow">
            <a:avLst>
              <a:gd name="adj1" fmla="val 100000"/>
              <a:gd name="adj2" fmla="val 190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Weitere Änderungen…</a:t>
            </a:r>
          </a:p>
          <a:p>
            <a:pPr algn="ctr"/>
            <a:r>
              <a:rPr lang="de-DE" dirty="0"/>
              <a:t>Git </a:t>
            </a:r>
            <a:r>
              <a:rPr lang="de-DE" dirty="0" err="1"/>
              <a:t>add</a:t>
            </a:r>
            <a:r>
              <a:rPr lang="de-DE" dirty="0"/>
              <a:t> …</a:t>
            </a:r>
          </a:p>
          <a:p>
            <a:pPr algn="ctr"/>
            <a:r>
              <a:rPr lang="de-DE" dirty="0"/>
              <a:t>Git </a:t>
            </a:r>
            <a:r>
              <a:rPr lang="de-DE" dirty="0" err="1"/>
              <a:t>commit</a:t>
            </a:r>
            <a:r>
              <a:rPr lang="de-DE" dirty="0"/>
              <a:t> -m „…“</a:t>
            </a:r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749B294-635E-3CE9-7AAC-644D37195D9E}"/>
              </a:ext>
            </a:extLst>
          </p:cNvPr>
          <p:cNvGrpSpPr/>
          <p:nvPr/>
        </p:nvGrpSpPr>
        <p:grpSpPr>
          <a:xfrm>
            <a:off x="1389225" y="2047907"/>
            <a:ext cx="678443" cy="834156"/>
            <a:chOff x="8508806" y="1088308"/>
            <a:chExt cx="678443" cy="834156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EE2D0E21-0057-70CB-5930-6BD9C393810B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f550a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BC74DCD9-20F2-84D7-4BED-719E96CB77A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0B9D82C-CBE6-2368-81A6-D6F96C4E148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728447" y="2882063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392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: abgerundete Ecken 67">
            <a:extLst>
              <a:ext uri="{FF2B5EF4-FFF2-40B4-BE49-F238E27FC236}">
                <a16:creationId xmlns:a16="http://schemas.microsoft.com/office/drawing/2014/main" id="{4A88B889-46F7-0737-43BF-7C00921B1C46}"/>
              </a:ext>
            </a:extLst>
          </p:cNvPr>
          <p:cNvSpPr/>
          <p:nvPr/>
        </p:nvSpPr>
        <p:spPr>
          <a:xfrm>
            <a:off x="4789949" y="2067468"/>
            <a:ext cx="860149" cy="1002996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28354" y="2151430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74954" y="2290769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38579" y="215143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35205" y="2290769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F3BF4A-EB65-4312-0C6C-4B3DE6BA2C6A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8D74CE-A6B8-37E3-41ED-1110C7A3BCF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4E5C409-C5C4-FE96-0D30-772AF77A982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F625586-308E-D3B0-65C0-952B2A07D664}"/>
              </a:ext>
            </a:extLst>
          </p:cNvPr>
          <p:cNvSpPr/>
          <p:nvPr/>
        </p:nvSpPr>
        <p:spPr>
          <a:xfrm>
            <a:off x="5075292" y="1784574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B618DC-0CD3-F0CD-3B12-F6F8D9E9EE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821892" y="1923913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30A7C85-D5EE-BEE4-6DB2-DD17C60BA469}"/>
              </a:ext>
            </a:extLst>
          </p:cNvPr>
          <p:cNvSpPr/>
          <p:nvPr/>
        </p:nvSpPr>
        <p:spPr>
          <a:xfrm>
            <a:off x="5885517" y="1784574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B64CE7-FAE6-A320-103B-797BAEFF9E6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5682143" y="1923913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59514DF-D5FA-1E73-DA24-DE62E4A816E6}"/>
              </a:ext>
            </a:extLst>
          </p:cNvPr>
          <p:cNvSpPr/>
          <p:nvPr/>
        </p:nvSpPr>
        <p:spPr>
          <a:xfrm>
            <a:off x="2331300" y="2594019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F5F92D-A598-D463-55CA-DAB97FCB281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078483" y="2733358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1D2D7E-C6B6-D8E2-AE83-51B2AC83DB5D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>
            <a:off x="2631780" y="2430108"/>
            <a:ext cx="2946" cy="16391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6DC23B-7021-426C-328C-C3578D0D6140}"/>
              </a:ext>
            </a:extLst>
          </p:cNvPr>
          <p:cNvGrpSpPr/>
          <p:nvPr/>
        </p:nvGrpSpPr>
        <p:grpSpPr>
          <a:xfrm>
            <a:off x="1385536" y="3401906"/>
            <a:ext cx="678443" cy="834156"/>
            <a:chOff x="8508806" y="1088308"/>
            <a:chExt cx="678443" cy="83415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4193012-0E2C-2776-867A-383A3A7B595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D64168B-5262-33DF-128D-2302EAB2C98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C6D2FC6-C0F0-49C4-69DB-003E8711356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724758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54DC410-00B9-C90D-846D-CCF72E3B029F}"/>
              </a:ext>
            </a:extLst>
          </p:cNvPr>
          <p:cNvGrpSpPr/>
          <p:nvPr/>
        </p:nvGrpSpPr>
        <p:grpSpPr>
          <a:xfrm>
            <a:off x="4872540" y="3401906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3977CFDD-EDFA-EBAF-6A10-E0E0037A09E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D44EC3F-8A35-2D8E-292B-5669443877CE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79C2078-7DF9-4D94-6797-CD86DD2C70E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11762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B627B4C-FECE-8B98-58D8-A00841A5F980}"/>
              </a:ext>
            </a:extLst>
          </p:cNvPr>
          <p:cNvSpPr/>
          <p:nvPr/>
        </p:nvSpPr>
        <p:spPr>
          <a:xfrm>
            <a:off x="7976406" y="1634187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31" name="Grafik 30" descr="Computer mit einfarbiger Füllung">
            <a:extLst>
              <a:ext uri="{FF2B5EF4-FFF2-40B4-BE49-F238E27FC236}">
                <a16:creationId xmlns:a16="http://schemas.microsoft.com/office/drawing/2014/main" id="{30E103B1-7EF3-0381-E8E0-BB4F91CA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370E687-A1F7-D80A-D8BE-B26A0C0B3AA6}"/>
              </a:ext>
            </a:extLst>
          </p:cNvPr>
          <p:cNvGrpSpPr/>
          <p:nvPr/>
        </p:nvGrpSpPr>
        <p:grpSpPr>
          <a:xfrm>
            <a:off x="8457546" y="4827799"/>
            <a:ext cx="678443" cy="834156"/>
            <a:chOff x="8508806" y="1088308"/>
            <a:chExt cx="678443" cy="834156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136798A-4E8E-42CE-71BE-4AC76E5ACB0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009EF1C-5BCB-4974-1A2B-A62BAF26FC5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121114F-D921-5280-2C21-AABC5A44FD7E}"/>
              </a:ext>
            </a:extLst>
          </p:cNvPr>
          <p:cNvGrpSpPr/>
          <p:nvPr/>
        </p:nvGrpSpPr>
        <p:grpSpPr>
          <a:xfrm>
            <a:off x="8469354" y="3465323"/>
            <a:ext cx="678443" cy="834156"/>
            <a:chOff x="8508806" y="1088308"/>
            <a:chExt cx="678443" cy="834156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16AAE349-3BD6-0CA1-EACC-DDF26F31ACC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9E0C1A73-BDA2-ED5E-D850-A7630BCFF73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5D3F76E-1752-6EA5-0F3C-3B74F40D525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08576" y="4299479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06EE178C-BA30-1440-58B8-2C74D066A8EA}"/>
              </a:ext>
            </a:extLst>
          </p:cNvPr>
          <p:cNvSpPr/>
          <p:nvPr/>
        </p:nvSpPr>
        <p:spPr>
          <a:xfrm>
            <a:off x="9397347" y="2642673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0D96D1B-00A8-AAE9-372D-D9B58324C48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9144530" y="2782012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A48DCBE-F36E-EAF9-E73F-5700BBC3C8FC}"/>
              </a:ext>
            </a:extLst>
          </p:cNvPr>
          <p:cNvCxnSpPr>
            <a:cxnSpLocks/>
            <a:stCxn id="51" idx="2"/>
            <a:endCxn id="46" idx="0"/>
          </p:cNvCxnSpPr>
          <p:nvPr/>
        </p:nvCxnSpPr>
        <p:spPr>
          <a:xfrm flipH="1">
            <a:off x="9700773" y="2509210"/>
            <a:ext cx="12753" cy="133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A4C3FBE-F8C3-AFFD-DC5E-17F94E20AC6C}"/>
              </a:ext>
            </a:extLst>
          </p:cNvPr>
          <p:cNvGrpSpPr/>
          <p:nvPr/>
        </p:nvGrpSpPr>
        <p:grpSpPr>
          <a:xfrm>
            <a:off x="8483485" y="2161329"/>
            <a:ext cx="678443" cy="834156"/>
            <a:chOff x="8508806" y="1088308"/>
            <a:chExt cx="678443" cy="834156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76269F24-1E1C-8D7A-7EFF-4B2E8737DCE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6BC7BA63-36EF-6F35-08A4-DB9D605944D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D4E331D7-EBAB-77A4-86CF-9813E6BFA53E}"/>
              </a:ext>
            </a:extLst>
          </p:cNvPr>
          <p:cNvSpPr/>
          <p:nvPr/>
        </p:nvSpPr>
        <p:spPr>
          <a:xfrm>
            <a:off x="9410100" y="2230532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514D8EA-A755-4B72-1FBC-26AA0EF80C61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156700" y="2369871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C57D7373-5078-E165-27B1-2D46FAA6EC63}"/>
              </a:ext>
            </a:extLst>
          </p:cNvPr>
          <p:cNvSpPr/>
          <p:nvPr/>
        </p:nvSpPr>
        <p:spPr>
          <a:xfrm>
            <a:off x="10220325" y="2230532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1655167-4320-44F4-553E-7D4FDF730BE8}"/>
              </a:ext>
            </a:extLst>
          </p:cNvPr>
          <p:cNvCxnSpPr>
            <a:cxnSpLocks/>
            <a:stCxn id="53" idx="1"/>
            <a:endCxn id="51" idx="3"/>
          </p:cNvCxnSpPr>
          <p:nvPr/>
        </p:nvCxnSpPr>
        <p:spPr>
          <a:xfrm flipH="1">
            <a:off x="10016951" y="2369871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C51F49-8DB7-B469-4D1E-C3B95A6071AF}"/>
              </a:ext>
            </a:extLst>
          </p:cNvPr>
          <p:cNvCxnSpPr>
            <a:cxnSpLocks/>
          </p:cNvCxnSpPr>
          <p:nvPr/>
        </p:nvCxnSpPr>
        <p:spPr>
          <a:xfrm>
            <a:off x="8822707" y="2995485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9438921-DBF3-2D09-CF79-0DACDDB1A408}"/>
              </a:ext>
            </a:extLst>
          </p:cNvPr>
          <p:cNvGrpSpPr/>
          <p:nvPr/>
        </p:nvGrpSpPr>
        <p:grpSpPr>
          <a:xfrm>
            <a:off x="4894769" y="2138073"/>
            <a:ext cx="678443" cy="834156"/>
            <a:chOff x="8508806" y="1088308"/>
            <a:chExt cx="678443" cy="834156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3BB6CD5-95F5-12F7-71FD-ECC82F280C9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chemeClr val="bg1">
                      <a:lumMod val="65000"/>
                    </a:schemeClr>
                  </a:solidFill>
                </a:rPr>
                <a:t>cb356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204247-A817-F79E-A6D2-AE67FA5C837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6C77CFB-9849-BB0B-D6EB-F443908F2A78}"/>
              </a:ext>
            </a:extLst>
          </p:cNvPr>
          <p:cNvCxnSpPr>
            <a:cxnSpLocks/>
          </p:cNvCxnSpPr>
          <p:nvPr/>
        </p:nvCxnSpPr>
        <p:spPr>
          <a:xfrm>
            <a:off x="5233991" y="2972229"/>
            <a:ext cx="583" cy="45496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749B294-635E-3CE9-7AAC-644D37195D9E}"/>
              </a:ext>
            </a:extLst>
          </p:cNvPr>
          <p:cNvGrpSpPr/>
          <p:nvPr/>
        </p:nvGrpSpPr>
        <p:grpSpPr>
          <a:xfrm>
            <a:off x="1410494" y="2027715"/>
            <a:ext cx="678443" cy="834156"/>
            <a:chOff x="8508806" y="1088308"/>
            <a:chExt cx="678443" cy="834156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EE2D0E21-0057-70CB-5930-6BD9C393810B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f550a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BC74DCD9-20F2-84D7-4BED-719E96CB77A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0B9D82C-CBE6-2368-81A6-D6F96C4E148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749716" y="2861871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Pfeil: nach links 31">
            <a:extLst>
              <a:ext uri="{FF2B5EF4-FFF2-40B4-BE49-F238E27FC236}">
                <a16:creationId xmlns:a16="http://schemas.microsoft.com/office/drawing/2014/main" id="{42D82F57-0D35-4420-5118-A646477DF81B}"/>
              </a:ext>
            </a:extLst>
          </p:cNvPr>
          <p:cNvSpPr/>
          <p:nvPr/>
        </p:nvSpPr>
        <p:spPr>
          <a:xfrm flipH="1">
            <a:off x="3128284" y="4734985"/>
            <a:ext cx="1998472" cy="10197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push --</a:t>
            </a:r>
            <a:r>
              <a:rPr lang="de-DE" dirty="0" err="1"/>
              <a:t>force</a:t>
            </a:r>
            <a:endParaRPr lang="de-DE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592666-D5BC-A7BF-24F0-4BE573631EB7}"/>
              </a:ext>
            </a:extLst>
          </p:cNvPr>
          <p:cNvGrpSpPr/>
          <p:nvPr/>
        </p:nvGrpSpPr>
        <p:grpSpPr>
          <a:xfrm>
            <a:off x="4141998" y="1707989"/>
            <a:ext cx="678443" cy="834156"/>
            <a:chOff x="8508806" y="1088308"/>
            <a:chExt cx="678443" cy="834156"/>
          </a:xfrm>
        </p:grpSpPr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2D98CE67-656C-ECF4-4017-2E9B5C7ED03B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f550a</a:t>
              </a: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F47F8B0E-F7C5-B2C3-3CA8-FF52BD7A332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8347B0A-5D88-FEC4-13B7-1BF66DD80057}"/>
              </a:ext>
            </a:extLst>
          </p:cNvPr>
          <p:cNvCxnSpPr>
            <a:cxnSpLocks/>
            <a:stCxn id="64" idx="2"/>
            <a:endCxn id="28" idx="0"/>
          </p:cNvCxnSpPr>
          <p:nvPr/>
        </p:nvCxnSpPr>
        <p:spPr>
          <a:xfrm>
            <a:off x="4481220" y="2542145"/>
            <a:ext cx="730542" cy="8597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036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28354" y="2151430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74954" y="2290769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38579" y="215143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35205" y="2290769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F3BF4A-EB65-4312-0C6C-4B3DE6BA2C6A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8D74CE-A6B8-37E3-41ED-1110C7A3BCF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4E5C409-C5C4-FE96-0D30-772AF77A982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F625586-308E-D3B0-65C0-952B2A07D664}"/>
              </a:ext>
            </a:extLst>
          </p:cNvPr>
          <p:cNvSpPr/>
          <p:nvPr/>
        </p:nvSpPr>
        <p:spPr>
          <a:xfrm>
            <a:off x="5833898" y="236399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B618DC-0CD3-F0CD-3B12-F6F8D9E9EE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80498" y="2503334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30A7C85-D5EE-BEE4-6DB2-DD17C60BA469}"/>
              </a:ext>
            </a:extLst>
          </p:cNvPr>
          <p:cNvSpPr/>
          <p:nvPr/>
        </p:nvSpPr>
        <p:spPr>
          <a:xfrm>
            <a:off x="6644123" y="2363995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B64CE7-FAE6-A320-103B-797BAEFF9E6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6440749" y="2503334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F5F92D-A598-D463-55CA-DAB97FCB281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113474" y="2490983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6DC23B-7021-426C-328C-C3578D0D6140}"/>
              </a:ext>
            </a:extLst>
          </p:cNvPr>
          <p:cNvGrpSpPr/>
          <p:nvPr/>
        </p:nvGrpSpPr>
        <p:grpSpPr>
          <a:xfrm>
            <a:off x="1385536" y="3401906"/>
            <a:ext cx="678443" cy="834156"/>
            <a:chOff x="8508806" y="1088308"/>
            <a:chExt cx="678443" cy="83415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4193012-0E2C-2776-867A-383A3A7B595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D64168B-5262-33DF-128D-2302EAB2C98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C6D2FC6-C0F0-49C4-69DB-003E8711356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724758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54DC410-00B9-C90D-846D-CCF72E3B029F}"/>
              </a:ext>
            </a:extLst>
          </p:cNvPr>
          <p:cNvGrpSpPr/>
          <p:nvPr/>
        </p:nvGrpSpPr>
        <p:grpSpPr>
          <a:xfrm>
            <a:off x="4872540" y="3401906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3977CFDD-EDFA-EBAF-6A10-E0E0037A09E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D44EC3F-8A35-2D8E-292B-5669443877CE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79C2078-7DF9-4D94-6797-CD86DD2C70E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11762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B627B4C-FECE-8B98-58D8-A00841A5F980}"/>
              </a:ext>
            </a:extLst>
          </p:cNvPr>
          <p:cNvSpPr/>
          <p:nvPr/>
        </p:nvSpPr>
        <p:spPr>
          <a:xfrm>
            <a:off x="7976406" y="1634187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31" name="Grafik 30" descr="Computer mit einfarbiger Füllung">
            <a:extLst>
              <a:ext uri="{FF2B5EF4-FFF2-40B4-BE49-F238E27FC236}">
                <a16:creationId xmlns:a16="http://schemas.microsoft.com/office/drawing/2014/main" id="{30E103B1-7EF3-0381-E8E0-BB4F91CA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370E687-A1F7-D80A-D8BE-B26A0C0B3AA6}"/>
              </a:ext>
            </a:extLst>
          </p:cNvPr>
          <p:cNvGrpSpPr/>
          <p:nvPr/>
        </p:nvGrpSpPr>
        <p:grpSpPr>
          <a:xfrm>
            <a:off x="8457546" y="4827799"/>
            <a:ext cx="678443" cy="834156"/>
            <a:chOff x="8508806" y="1088308"/>
            <a:chExt cx="678443" cy="834156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136798A-4E8E-42CE-71BE-4AC76E5ACB0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009EF1C-5BCB-4974-1A2B-A62BAF26FC5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121114F-D921-5280-2C21-AABC5A44FD7E}"/>
              </a:ext>
            </a:extLst>
          </p:cNvPr>
          <p:cNvGrpSpPr/>
          <p:nvPr/>
        </p:nvGrpSpPr>
        <p:grpSpPr>
          <a:xfrm>
            <a:off x="8469354" y="3465323"/>
            <a:ext cx="678443" cy="834156"/>
            <a:chOff x="8508806" y="1088308"/>
            <a:chExt cx="678443" cy="834156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16AAE349-3BD6-0CA1-EACC-DDF26F31ACC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9E0C1A73-BDA2-ED5E-D850-A7630BCFF73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5D3F76E-1752-6EA5-0F3C-3B74F40D525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08576" y="4299479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06EE178C-BA30-1440-58B8-2C74D066A8EA}"/>
              </a:ext>
            </a:extLst>
          </p:cNvPr>
          <p:cNvSpPr/>
          <p:nvPr/>
        </p:nvSpPr>
        <p:spPr>
          <a:xfrm>
            <a:off x="9397347" y="2642673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0D96D1B-00A8-AAE9-372D-D9B58324C48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9144530" y="2782012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A48DCBE-F36E-EAF9-E73F-5700BBC3C8FC}"/>
              </a:ext>
            </a:extLst>
          </p:cNvPr>
          <p:cNvCxnSpPr>
            <a:cxnSpLocks/>
            <a:stCxn id="51" idx="2"/>
            <a:endCxn id="46" idx="0"/>
          </p:cNvCxnSpPr>
          <p:nvPr/>
        </p:nvCxnSpPr>
        <p:spPr>
          <a:xfrm flipH="1">
            <a:off x="9700773" y="2509210"/>
            <a:ext cx="12753" cy="133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A4C3FBE-F8C3-AFFD-DC5E-17F94E20AC6C}"/>
              </a:ext>
            </a:extLst>
          </p:cNvPr>
          <p:cNvGrpSpPr/>
          <p:nvPr/>
        </p:nvGrpSpPr>
        <p:grpSpPr>
          <a:xfrm>
            <a:off x="8483485" y="2161329"/>
            <a:ext cx="678443" cy="834156"/>
            <a:chOff x="8508806" y="1088308"/>
            <a:chExt cx="678443" cy="834156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76269F24-1E1C-8D7A-7EFF-4B2E8737DCE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6BC7BA63-36EF-6F35-08A4-DB9D605944D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D4E331D7-EBAB-77A4-86CF-9813E6BFA53E}"/>
              </a:ext>
            </a:extLst>
          </p:cNvPr>
          <p:cNvSpPr/>
          <p:nvPr/>
        </p:nvSpPr>
        <p:spPr>
          <a:xfrm>
            <a:off x="9410100" y="2230532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514D8EA-A755-4B72-1FBC-26AA0EF80C61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156700" y="2369871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C57D7373-5078-E165-27B1-2D46FAA6EC63}"/>
              </a:ext>
            </a:extLst>
          </p:cNvPr>
          <p:cNvSpPr/>
          <p:nvPr/>
        </p:nvSpPr>
        <p:spPr>
          <a:xfrm>
            <a:off x="10220325" y="2230532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1655167-4320-44F4-553E-7D4FDF730BE8}"/>
              </a:ext>
            </a:extLst>
          </p:cNvPr>
          <p:cNvCxnSpPr>
            <a:cxnSpLocks/>
            <a:stCxn id="53" idx="1"/>
            <a:endCxn id="51" idx="3"/>
          </p:cNvCxnSpPr>
          <p:nvPr/>
        </p:nvCxnSpPr>
        <p:spPr>
          <a:xfrm flipH="1">
            <a:off x="10016951" y="2369871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C51F49-8DB7-B469-4D1E-C3B95A6071AF}"/>
              </a:ext>
            </a:extLst>
          </p:cNvPr>
          <p:cNvCxnSpPr>
            <a:cxnSpLocks/>
          </p:cNvCxnSpPr>
          <p:nvPr/>
        </p:nvCxnSpPr>
        <p:spPr>
          <a:xfrm>
            <a:off x="8822707" y="2995485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9438921-DBF3-2D09-CF79-0DACDDB1A408}"/>
              </a:ext>
            </a:extLst>
          </p:cNvPr>
          <p:cNvGrpSpPr/>
          <p:nvPr/>
        </p:nvGrpSpPr>
        <p:grpSpPr>
          <a:xfrm>
            <a:off x="4894769" y="2138073"/>
            <a:ext cx="678443" cy="834156"/>
            <a:chOff x="8508806" y="1088308"/>
            <a:chExt cx="678443" cy="834156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3BB6CD5-95F5-12F7-71FD-ECC82F280C9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204247-A817-F79E-A6D2-AE67FA5C837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6C77CFB-9849-BB0B-D6EB-F443908F2A78}"/>
              </a:ext>
            </a:extLst>
          </p:cNvPr>
          <p:cNvCxnSpPr>
            <a:cxnSpLocks/>
          </p:cNvCxnSpPr>
          <p:nvPr/>
        </p:nvCxnSpPr>
        <p:spPr>
          <a:xfrm>
            <a:off x="5233991" y="2972229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749B294-635E-3CE9-7AAC-644D37195D9E}"/>
              </a:ext>
            </a:extLst>
          </p:cNvPr>
          <p:cNvGrpSpPr/>
          <p:nvPr/>
        </p:nvGrpSpPr>
        <p:grpSpPr>
          <a:xfrm>
            <a:off x="1389225" y="2047907"/>
            <a:ext cx="678443" cy="834156"/>
            <a:chOff x="8508806" y="1088308"/>
            <a:chExt cx="678443" cy="834156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EE2D0E21-0057-70CB-5930-6BD9C393810B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f550a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BC74DCD9-20F2-84D7-4BED-719E96CB77A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0B9D82C-CBE6-2368-81A6-D6F96C4E148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728447" y="2882063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Pfeil: nach links 31">
            <a:extLst>
              <a:ext uri="{FF2B5EF4-FFF2-40B4-BE49-F238E27FC236}">
                <a16:creationId xmlns:a16="http://schemas.microsoft.com/office/drawing/2014/main" id="{DA38EF94-8657-A899-564A-A8EB6624ED71}"/>
              </a:ext>
            </a:extLst>
          </p:cNvPr>
          <p:cNvSpPr/>
          <p:nvPr/>
        </p:nvSpPr>
        <p:spPr>
          <a:xfrm flipH="1">
            <a:off x="3235519" y="4225094"/>
            <a:ext cx="1819843" cy="10197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push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B553A38-9604-2874-671A-08E4CD8A3DA1}"/>
              </a:ext>
            </a:extLst>
          </p:cNvPr>
          <p:cNvGrpSpPr/>
          <p:nvPr/>
        </p:nvGrpSpPr>
        <p:grpSpPr>
          <a:xfrm>
            <a:off x="457661" y="2056676"/>
            <a:ext cx="678443" cy="834156"/>
            <a:chOff x="8508806" y="1088308"/>
            <a:chExt cx="678443" cy="83415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D25E79B0-DA3D-2480-959E-430553A6069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242BFBE-DE8C-62CC-4158-737CE1EF1D0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C2FA9DC6-DAEE-8119-9ABE-FDA97BB3A626}"/>
              </a:ext>
            </a:extLst>
          </p:cNvPr>
          <p:cNvCxnSpPr>
            <a:cxnSpLocks/>
          </p:cNvCxnSpPr>
          <p:nvPr/>
        </p:nvCxnSpPr>
        <p:spPr>
          <a:xfrm>
            <a:off x="796883" y="2890832"/>
            <a:ext cx="813563" cy="536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59514DF-D5FA-1E73-DA24-DE62E4A816E6}"/>
              </a:ext>
            </a:extLst>
          </p:cNvPr>
          <p:cNvSpPr/>
          <p:nvPr/>
        </p:nvSpPr>
        <p:spPr>
          <a:xfrm>
            <a:off x="1366291" y="2351644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1D2D7E-C6B6-D8E2-AE83-51B2AC83DB5D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flipH="1">
            <a:off x="1973142" y="2430108"/>
            <a:ext cx="658638" cy="6087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4D75226-D358-4877-E5D6-66BA521D0E85}"/>
              </a:ext>
            </a:extLst>
          </p:cNvPr>
          <p:cNvSpPr txBox="1"/>
          <p:nvPr/>
        </p:nvSpPr>
        <p:spPr>
          <a:xfrm>
            <a:off x="1740834" y="6206085"/>
            <a:ext cx="552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Git push führt zuerst einen </a:t>
            </a:r>
            <a:r>
              <a:rPr lang="de-DE" dirty="0" err="1"/>
              <a:t>fetch</a:t>
            </a:r>
            <a:r>
              <a:rPr lang="de-DE" dirty="0"/>
              <a:t> aus uns stellt dabei fest, dass </a:t>
            </a:r>
            <a:r>
              <a:rPr lang="de-DE" dirty="0" err="1"/>
              <a:t>orgin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 von </a:t>
            </a:r>
            <a:r>
              <a:rPr lang="de-DE" dirty="0" err="1"/>
              <a:t>master</a:t>
            </a:r>
            <a:r>
              <a:rPr lang="de-DE" dirty="0"/>
              <a:t> abweicht.</a:t>
            </a:r>
          </a:p>
        </p:txBody>
      </p:sp>
    </p:spTree>
    <p:extLst>
      <p:ext uri="{BB962C8B-B14F-4D97-AF65-F5344CB8AC3E}">
        <p14:creationId xmlns:p14="http://schemas.microsoft.com/office/powerpoint/2010/main" val="5253376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5732894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5732894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411477" y="6469508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59871" y="2618009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106471" y="2757348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70096" y="2618009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66722" y="2757348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F3BF4A-EB65-4312-0C6C-4B3DE6BA2C6A}"/>
              </a:ext>
            </a:extLst>
          </p:cNvPr>
          <p:cNvGrpSpPr/>
          <p:nvPr/>
        </p:nvGrpSpPr>
        <p:grpSpPr>
          <a:xfrm>
            <a:off x="4886673" y="6469508"/>
            <a:ext cx="678443" cy="834156"/>
            <a:chOff x="8508806" y="1088308"/>
            <a:chExt cx="678443" cy="83415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8D74CE-A6B8-37E3-41ED-1110C7A3BCF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4E5C409-C5C4-FE96-0D30-772AF77A982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F625586-308E-D3B0-65C0-952B2A07D664}"/>
              </a:ext>
            </a:extLst>
          </p:cNvPr>
          <p:cNvSpPr/>
          <p:nvPr/>
        </p:nvSpPr>
        <p:spPr>
          <a:xfrm>
            <a:off x="5859839" y="406912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B618DC-0CD3-F0CD-3B12-F6F8D9E9EE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606439" y="4208460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30A7C85-D5EE-BEE4-6DB2-DD17C60BA469}"/>
              </a:ext>
            </a:extLst>
          </p:cNvPr>
          <p:cNvSpPr/>
          <p:nvPr/>
        </p:nvSpPr>
        <p:spPr>
          <a:xfrm>
            <a:off x="6670064" y="406912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B64CE7-FAE6-A320-103B-797BAEFF9E6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6466690" y="4208460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F5F92D-A598-D463-55CA-DAB97FCB281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139415" y="4196109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6DC23B-7021-426C-328C-C3578D0D6140}"/>
              </a:ext>
            </a:extLst>
          </p:cNvPr>
          <p:cNvGrpSpPr/>
          <p:nvPr/>
        </p:nvGrpSpPr>
        <p:grpSpPr>
          <a:xfrm>
            <a:off x="1411477" y="5107032"/>
            <a:ext cx="678443" cy="834156"/>
            <a:chOff x="8508806" y="1088308"/>
            <a:chExt cx="678443" cy="83415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4193012-0E2C-2776-867A-383A3A7B595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D64168B-5262-33DF-128D-2302EAB2C98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C6D2FC6-C0F0-49C4-69DB-003E8711356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750699" y="5941188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54DC410-00B9-C90D-846D-CCF72E3B029F}"/>
              </a:ext>
            </a:extLst>
          </p:cNvPr>
          <p:cNvGrpSpPr/>
          <p:nvPr/>
        </p:nvGrpSpPr>
        <p:grpSpPr>
          <a:xfrm>
            <a:off x="4898481" y="5107032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3977CFDD-EDFA-EBAF-6A10-E0E0037A09E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D44EC3F-8A35-2D8E-292B-5669443877CE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79C2078-7DF9-4D94-6797-CD86DD2C70E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37703" y="5941188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B627B4C-FECE-8B98-58D8-A00841A5F980}"/>
              </a:ext>
            </a:extLst>
          </p:cNvPr>
          <p:cNvSpPr/>
          <p:nvPr/>
        </p:nvSpPr>
        <p:spPr>
          <a:xfrm>
            <a:off x="7976406" y="1634187"/>
            <a:ext cx="3392244" cy="5732894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31" name="Grafik 30" descr="Computer mit einfarbiger Füllung">
            <a:extLst>
              <a:ext uri="{FF2B5EF4-FFF2-40B4-BE49-F238E27FC236}">
                <a16:creationId xmlns:a16="http://schemas.microsoft.com/office/drawing/2014/main" id="{30E103B1-7EF3-0381-E8E0-BB4F91CA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370E687-A1F7-D80A-D8BE-B26A0C0B3AA6}"/>
              </a:ext>
            </a:extLst>
          </p:cNvPr>
          <p:cNvGrpSpPr/>
          <p:nvPr/>
        </p:nvGrpSpPr>
        <p:grpSpPr>
          <a:xfrm>
            <a:off x="8483487" y="6532925"/>
            <a:ext cx="678443" cy="834156"/>
            <a:chOff x="8508806" y="1088308"/>
            <a:chExt cx="678443" cy="834156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136798A-4E8E-42CE-71BE-4AC76E5ACB0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009EF1C-5BCB-4974-1A2B-A62BAF26FC5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121114F-D921-5280-2C21-AABC5A44FD7E}"/>
              </a:ext>
            </a:extLst>
          </p:cNvPr>
          <p:cNvGrpSpPr/>
          <p:nvPr/>
        </p:nvGrpSpPr>
        <p:grpSpPr>
          <a:xfrm>
            <a:off x="8495295" y="5170449"/>
            <a:ext cx="678443" cy="834156"/>
            <a:chOff x="8508806" y="1088308"/>
            <a:chExt cx="678443" cy="834156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16AAE349-3BD6-0CA1-EACC-DDF26F31ACC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9E0C1A73-BDA2-ED5E-D850-A7630BCFF73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5D3F76E-1752-6EA5-0F3C-3B74F40D525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34517" y="6004605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06EE178C-BA30-1440-58B8-2C74D066A8EA}"/>
              </a:ext>
            </a:extLst>
          </p:cNvPr>
          <p:cNvSpPr/>
          <p:nvPr/>
        </p:nvSpPr>
        <p:spPr>
          <a:xfrm>
            <a:off x="9423288" y="4347799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0D96D1B-00A8-AAE9-372D-D9B58324C48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9170471" y="4487138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A48DCBE-F36E-EAF9-E73F-5700BBC3C8FC}"/>
              </a:ext>
            </a:extLst>
          </p:cNvPr>
          <p:cNvCxnSpPr>
            <a:cxnSpLocks/>
            <a:stCxn id="51" idx="2"/>
            <a:endCxn id="46" idx="0"/>
          </p:cNvCxnSpPr>
          <p:nvPr/>
        </p:nvCxnSpPr>
        <p:spPr>
          <a:xfrm flipH="1">
            <a:off x="9726714" y="4214336"/>
            <a:ext cx="12753" cy="133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A4C3FBE-F8C3-AFFD-DC5E-17F94E20AC6C}"/>
              </a:ext>
            </a:extLst>
          </p:cNvPr>
          <p:cNvGrpSpPr/>
          <p:nvPr/>
        </p:nvGrpSpPr>
        <p:grpSpPr>
          <a:xfrm>
            <a:off x="8509426" y="3866455"/>
            <a:ext cx="678443" cy="834156"/>
            <a:chOff x="8508806" y="1088308"/>
            <a:chExt cx="678443" cy="834156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76269F24-1E1C-8D7A-7EFF-4B2E8737DCE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6BC7BA63-36EF-6F35-08A4-DB9D605944D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D4E331D7-EBAB-77A4-86CF-9813E6BFA53E}"/>
              </a:ext>
            </a:extLst>
          </p:cNvPr>
          <p:cNvSpPr/>
          <p:nvPr/>
        </p:nvSpPr>
        <p:spPr>
          <a:xfrm>
            <a:off x="9436041" y="393565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514D8EA-A755-4B72-1FBC-26AA0EF80C61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182641" y="407499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C57D7373-5078-E165-27B1-2D46FAA6EC63}"/>
              </a:ext>
            </a:extLst>
          </p:cNvPr>
          <p:cNvSpPr/>
          <p:nvPr/>
        </p:nvSpPr>
        <p:spPr>
          <a:xfrm>
            <a:off x="10246266" y="393565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1655167-4320-44F4-553E-7D4FDF730BE8}"/>
              </a:ext>
            </a:extLst>
          </p:cNvPr>
          <p:cNvCxnSpPr>
            <a:cxnSpLocks/>
            <a:stCxn id="53" idx="1"/>
            <a:endCxn id="51" idx="3"/>
          </p:cNvCxnSpPr>
          <p:nvPr/>
        </p:nvCxnSpPr>
        <p:spPr>
          <a:xfrm flipH="1">
            <a:off x="10042892" y="4074997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C51F49-8DB7-B469-4D1E-C3B95A6071AF}"/>
              </a:ext>
            </a:extLst>
          </p:cNvPr>
          <p:cNvCxnSpPr>
            <a:cxnSpLocks/>
          </p:cNvCxnSpPr>
          <p:nvPr/>
        </p:nvCxnSpPr>
        <p:spPr>
          <a:xfrm>
            <a:off x="8848648" y="4700611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9438921-DBF3-2D09-CF79-0DACDDB1A408}"/>
              </a:ext>
            </a:extLst>
          </p:cNvPr>
          <p:cNvGrpSpPr/>
          <p:nvPr/>
        </p:nvGrpSpPr>
        <p:grpSpPr>
          <a:xfrm>
            <a:off x="4920710" y="3843199"/>
            <a:ext cx="678443" cy="834156"/>
            <a:chOff x="8508806" y="1088308"/>
            <a:chExt cx="678443" cy="834156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3BB6CD5-95F5-12F7-71FD-ECC82F280C9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204247-A817-F79E-A6D2-AE67FA5C837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6C77CFB-9849-BB0B-D6EB-F443908F2A78}"/>
              </a:ext>
            </a:extLst>
          </p:cNvPr>
          <p:cNvCxnSpPr>
            <a:cxnSpLocks/>
          </p:cNvCxnSpPr>
          <p:nvPr/>
        </p:nvCxnSpPr>
        <p:spPr>
          <a:xfrm>
            <a:off x="5259932" y="4677355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749B294-635E-3CE9-7AAC-644D37195D9E}"/>
              </a:ext>
            </a:extLst>
          </p:cNvPr>
          <p:cNvGrpSpPr/>
          <p:nvPr/>
        </p:nvGrpSpPr>
        <p:grpSpPr>
          <a:xfrm>
            <a:off x="1415166" y="3753033"/>
            <a:ext cx="678443" cy="834156"/>
            <a:chOff x="8508806" y="1088308"/>
            <a:chExt cx="678443" cy="834156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EE2D0E21-0057-70CB-5930-6BD9C393810B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f550a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BC74DCD9-20F2-84D7-4BED-719E96CB77A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0B9D82C-CBE6-2368-81A6-D6F96C4E148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754388" y="4587189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B553A38-9604-2874-671A-08E4CD8A3DA1}"/>
              </a:ext>
            </a:extLst>
          </p:cNvPr>
          <p:cNvGrpSpPr/>
          <p:nvPr/>
        </p:nvGrpSpPr>
        <p:grpSpPr>
          <a:xfrm>
            <a:off x="483602" y="3761802"/>
            <a:ext cx="678443" cy="834156"/>
            <a:chOff x="8508806" y="1088308"/>
            <a:chExt cx="678443" cy="83415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D25E79B0-DA3D-2480-959E-430553A6069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242BFBE-DE8C-62CC-4158-737CE1EF1D0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C2FA9DC6-DAEE-8119-9ABE-FDA97BB3A626}"/>
              </a:ext>
            </a:extLst>
          </p:cNvPr>
          <p:cNvCxnSpPr>
            <a:cxnSpLocks/>
          </p:cNvCxnSpPr>
          <p:nvPr/>
        </p:nvCxnSpPr>
        <p:spPr>
          <a:xfrm>
            <a:off x="822824" y="4595958"/>
            <a:ext cx="813563" cy="536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59514DF-D5FA-1E73-DA24-DE62E4A816E6}"/>
              </a:ext>
            </a:extLst>
          </p:cNvPr>
          <p:cNvSpPr/>
          <p:nvPr/>
        </p:nvSpPr>
        <p:spPr>
          <a:xfrm>
            <a:off x="1392232" y="4056770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1D2D7E-C6B6-D8E2-AE83-51B2AC83DB5D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flipH="1">
            <a:off x="1695658" y="2896687"/>
            <a:ext cx="967639" cy="116008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Pfeil: nach unten 64">
            <a:extLst>
              <a:ext uri="{FF2B5EF4-FFF2-40B4-BE49-F238E27FC236}">
                <a16:creationId xmlns:a16="http://schemas.microsoft.com/office/drawing/2014/main" id="{8F65E2D6-1DC9-F8C0-66C9-F3AC16F03AB6}"/>
              </a:ext>
            </a:extLst>
          </p:cNvPr>
          <p:cNvSpPr/>
          <p:nvPr/>
        </p:nvSpPr>
        <p:spPr>
          <a:xfrm>
            <a:off x="-61719" y="990417"/>
            <a:ext cx="1698106" cy="914401"/>
          </a:xfrm>
          <a:prstGeom prst="downArrow">
            <a:avLst>
              <a:gd name="adj1" fmla="val 100000"/>
              <a:gd name="adj2" fmla="val 190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git </a:t>
            </a:r>
            <a:r>
              <a:rPr lang="de-DE" sz="18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merge</a:t>
            </a:r>
            <a:r>
              <a:rPr lang="de-DE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18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orgin</a:t>
            </a:r>
            <a:r>
              <a:rPr lang="de-DE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/</a:t>
            </a:r>
            <a:r>
              <a:rPr lang="de-DE" sz="18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master</a:t>
            </a:r>
            <a:endParaRPr lang="de-DE" dirty="0">
              <a:effectLst/>
            </a:endParaRP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9B022EC-41CF-3E01-9EDD-81313D1C7D23}"/>
              </a:ext>
            </a:extLst>
          </p:cNvPr>
          <p:cNvCxnSpPr>
            <a:cxnSpLocks/>
          </p:cNvCxnSpPr>
          <p:nvPr/>
        </p:nvCxnSpPr>
        <p:spPr>
          <a:xfrm>
            <a:off x="1743922" y="3213927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64E3BFF4-7542-5313-6F75-379C48419E04}"/>
              </a:ext>
            </a:extLst>
          </p:cNvPr>
          <p:cNvGrpSpPr/>
          <p:nvPr/>
        </p:nvGrpSpPr>
        <p:grpSpPr>
          <a:xfrm>
            <a:off x="1427498" y="2394934"/>
            <a:ext cx="678443" cy="834156"/>
            <a:chOff x="8508806" y="1088308"/>
            <a:chExt cx="678443" cy="834156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30B6B16B-3823-785C-5628-95E5DA7C5595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1234c</a:t>
              </a: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FF0CFA40-6D7E-99ED-CFF2-8946DFB588A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6B387E0E-E1B2-69A3-94EC-7BDD17263DB4}"/>
              </a:ext>
            </a:extLst>
          </p:cNvPr>
          <p:cNvCxnSpPr>
            <a:cxnSpLocks/>
            <a:stCxn id="71" idx="2"/>
            <a:endCxn id="58" idx="0"/>
          </p:cNvCxnSpPr>
          <p:nvPr/>
        </p:nvCxnSpPr>
        <p:spPr>
          <a:xfrm flipH="1">
            <a:off x="822824" y="3229090"/>
            <a:ext cx="943896" cy="532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201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5732894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5732894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411477" y="6469508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84013" y="248065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130613" y="2619990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94238" y="248065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90864" y="2619990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F3BF4A-EB65-4312-0C6C-4B3DE6BA2C6A}"/>
              </a:ext>
            </a:extLst>
          </p:cNvPr>
          <p:cNvGrpSpPr/>
          <p:nvPr/>
        </p:nvGrpSpPr>
        <p:grpSpPr>
          <a:xfrm>
            <a:off x="5272600" y="6465619"/>
            <a:ext cx="678443" cy="834156"/>
            <a:chOff x="8508806" y="1088308"/>
            <a:chExt cx="678443" cy="83415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8D74CE-A6B8-37E3-41ED-1110C7A3BCF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4E5C409-C5C4-FE96-0D30-772AF77A982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F625586-308E-D3B0-65C0-952B2A07D664}"/>
              </a:ext>
            </a:extLst>
          </p:cNvPr>
          <p:cNvSpPr/>
          <p:nvPr/>
        </p:nvSpPr>
        <p:spPr>
          <a:xfrm>
            <a:off x="6231001" y="2704510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B618DC-0CD3-F0CD-3B12-F6F8D9E9EE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977601" y="2843849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30A7C85-D5EE-BEE4-6DB2-DD17C60BA469}"/>
              </a:ext>
            </a:extLst>
          </p:cNvPr>
          <p:cNvSpPr/>
          <p:nvPr/>
        </p:nvSpPr>
        <p:spPr>
          <a:xfrm>
            <a:off x="7041226" y="270451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B64CE7-FAE6-A320-103B-797BAEFF9E6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6837852" y="2843849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F5F92D-A598-D463-55CA-DAB97FCB281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113040" y="3123918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6DC23B-7021-426C-328C-C3578D0D6140}"/>
              </a:ext>
            </a:extLst>
          </p:cNvPr>
          <p:cNvGrpSpPr/>
          <p:nvPr/>
        </p:nvGrpSpPr>
        <p:grpSpPr>
          <a:xfrm>
            <a:off x="1411477" y="5107032"/>
            <a:ext cx="678443" cy="834156"/>
            <a:chOff x="8508806" y="1088308"/>
            <a:chExt cx="678443" cy="83415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4193012-0E2C-2776-867A-383A3A7B595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D64168B-5262-33DF-128D-2302EAB2C98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C6D2FC6-C0F0-49C4-69DB-003E8711356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750699" y="5941188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54DC410-00B9-C90D-846D-CCF72E3B029F}"/>
              </a:ext>
            </a:extLst>
          </p:cNvPr>
          <p:cNvGrpSpPr/>
          <p:nvPr/>
        </p:nvGrpSpPr>
        <p:grpSpPr>
          <a:xfrm>
            <a:off x="5284408" y="5103143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3977CFDD-EDFA-EBAF-6A10-E0E0037A09E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D44EC3F-8A35-2D8E-292B-5669443877CE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79C2078-7DF9-4D94-6797-CD86DD2C70E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23630" y="5937299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B627B4C-FECE-8B98-58D8-A00841A5F980}"/>
              </a:ext>
            </a:extLst>
          </p:cNvPr>
          <p:cNvSpPr/>
          <p:nvPr/>
        </p:nvSpPr>
        <p:spPr>
          <a:xfrm>
            <a:off x="7976406" y="1634187"/>
            <a:ext cx="3392244" cy="5732894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31" name="Grafik 30" descr="Computer mit einfarbiger Füllung">
            <a:extLst>
              <a:ext uri="{FF2B5EF4-FFF2-40B4-BE49-F238E27FC236}">
                <a16:creationId xmlns:a16="http://schemas.microsoft.com/office/drawing/2014/main" id="{30E103B1-7EF3-0381-E8E0-BB4F91CA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370E687-A1F7-D80A-D8BE-B26A0C0B3AA6}"/>
              </a:ext>
            </a:extLst>
          </p:cNvPr>
          <p:cNvGrpSpPr/>
          <p:nvPr/>
        </p:nvGrpSpPr>
        <p:grpSpPr>
          <a:xfrm>
            <a:off x="8483487" y="6532925"/>
            <a:ext cx="678443" cy="834156"/>
            <a:chOff x="8508806" y="1088308"/>
            <a:chExt cx="678443" cy="834156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136798A-4E8E-42CE-71BE-4AC76E5ACB0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009EF1C-5BCB-4974-1A2B-A62BAF26FC5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121114F-D921-5280-2C21-AABC5A44FD7E}"/>
              </a:ext>
            </a:extLst>
          </p:cNvPr>
          <p:cNvGrpSpPr/>
          <p:nvPr/>
        </p:nvGrpSpPr>
        <p:grpSpPr>
          <a:xfrm>
            <a:off x="8495295" y="5170449"/>
            <a:ext cx="678443" cy="834156"/>
            <a:chOff x="8508806" y="1088308"/>
            <a:chExt cx="678443" cy="834156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16AAE349-3BD6-0CA1-EACC-DDF26F31ACC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9E0C1A73-BDA2-ED5E-D850-A7630BCFF73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5D3F76E-1752-6EA5-0F3C-3B74F40D525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34517" y="6004605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06EE178C-BA30-1440-58B8-2C74D066A8EA}"/>
              </a:ext>
            </a:extLst>
          </p:cNvPr>
          <p:cNvSpPr/>
          <p:nvPr/>
        </p:nvSpPr>
        <p:spPr>
          <a:xfrm>
            <a:off x="9423288" y="4347799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0D96D1B-00A8-AAE9-372D-D9B58324C48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9170471" y="4487138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A48DCBE-F36E-EAF9-E73F-5700BBC3C8FC}"/>
              </a:ext>
            </a:extLst>
          </p:cNvPr>
          <p:cNvCxnSpPr>
            <a:cxnSpLocks/>
            <a:stCxn id="51" idx="2"/>
            <a:endCxn id="46" idx="0"/>
          </p:cNvCxnSpPr>
          <p:nvPr/>
        </p:nvCxnSpPr>
        <p:spPr>
          <a:xfrm flipH="1">
            <a:off x="9726714" y="4214336"/>
            <a:ext cx="12753" cy="133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A4C3FBE-F8C3-AFFD-DC5E-17F94E20AC6C}"/>
              </a:ext>
            </a:extLst>
          </p:cNvPr>
          <p:cNvGrpSpPr/>
          <p:nvPr/>
        </p:nvGrpSpPr>
        <p:grpSpPr>
          <a:xfrm>
            <a:off x="8509426" y="3866455"/>
            <a:ext cx="678443" cy="834156"/>
            <a:chOff x="8508806" y="1088308"/>
            <a:chExt cx="678443" cy="834156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76269F24-1E1C-8D7A-7EFF-4B2E8737DCE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6BC7BA63-36EF-6F35-08A4-DB9D605944D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D4E331D7-EBAB-77A4-86CF-9813E6BFA53E}"/>
              </a:ext>
            </a:extLst>
          </p:cNvPr>
          <p:cNvSpPr/>
          <p:nvPr/>
        </p:nvSpPr>
        <p:spPr>
          <a:xfrm>
            <a:off x="9436041" y="393565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514D8EA-A755-4B72-1FBC-26AA0EF80C61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182641" y="407499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C57D7373-5078-E165-27B1-2D46FAA6EC63}"/>
              </a:ext>
            </a:extLst>
          </p:cNvPr>
          <p:cNvSpPr/>
          <p:nvPr/>
        </p:nvSpPr>
        <p:spPr>
          <a:xfrm>
            <a:off x="10246266" y="393565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1655167-4320-44F4-553E-7D4FDF730BE8}"/>
              </a:ext>
            </a:extLst>
          </p:cNvPr>
          <p:cNvCxnSpPr>
            <a:cxnSpLocks/>
            <a:stCxn id="53" idx="1"/>
            <a:endCxn id="51" idx="3"/>
          </p:cNvCxnSpPr>
          <p:nvPr/>
        </p:nvCxnSpPr>
        <p:spPr>
          <a:xfrm flipH="1">
            <a:off x="10042892" y="4074997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C51F49-8DB7-B469-4D1E-C3B95A6071AF}"/>
              </a:ext>
            </a:extLst>
          </p:cNvPr>
          <p:cNvCxnSpPr>
            <a:cxnSpLocks/>
          </p:cNvCxnSpPr>
          <p:nvPr/>
        </p:nvCxnSpPr>
        <p:spPr>
          <a:xfrm>
            <a:off x="8848648" y="4700611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9438921-DBF3-2D09-CF79-0DACDDB1A408}"/>
              </a:ext>
            </a:extLst>
          </p:cNvPr>
          <p:cNvGrpSpPr/>
          <p:nvPr/>
        </p:nvGrpSpPr>
        <p:grpSpPr>
          <a:xfrm>
            <a:off x="5306637" y="3839310"/>
            <a:ext cx="678443" cy="834156"/>
            <a:chOff x="8508806" y="1088308"/>
            <a:chExt cx="678443" cy="834156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3BB6CD5-95F5-12F7-71FD-ECC82F280C9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204247-A817-F79E-A6D2-AE67FA5C837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6C77CFB-9849-BB0B-D6EB-F443908F2A78}"/>
              </a:ext>
            </a:extLst>
          </p:cNvPr>
          <p:cNvCxnSpPr>
            <a:cxnSpLocks/>
          </p:cNvCxnSpPr>
          <p:nvPr/>
        </p:nvCxnSpPr>
        <p:spPr>
          <a:xfrm>
            <a:off x="5645859" y="4673466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749B294-635E-3CE9-7AAC-644D37195D9E}"/>
              </a:ext>
            </a:extLst>
          </p:cNvPr>
          <p:cNvGrpSpPr/>
          <p:nvPr/>
        </p:nvGrpSpPr>
        <p:grpSpPr>
          <a:xfrm>
            <a:off x="1415166" y="3753033"/>
            <a:ext cx="678443" cy="834156"/>
            <a:chOff x="8508806" y="1088308"/>
            <a:chExt cx="678443" cy="834156"/>
          </a:xfrm>
        </p:grpSpPr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EE2D0E21-0057-70CB-5930-6BD9C393810B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f550a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BC74DCD9-20F2-84D7-4BED-719E96CB77A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0B9D82C-CBE6-2368-81A6-D6F96C4E148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754388" y="4587189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B553A38-9604-2874-671A-08E4CD8A3DA1}"/>
              </a:ext>
            </a:extLst>
          </p:cNvPr>
          <p:cNvGrpSpPr/>
          <p:nvPr/>
        </p:nvGrpSpPr>
        <p:grpSpPr>
          <a:xfrm>
            <a:off x="483602" y="3761802"/>
            <a:ext cx="678443" cy="834156"/>
            <a:chOff x="8508806" y="1088308"/>
            <a:chExt cx="678443" cy="83415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D25E79B0-DA3D-2480-959E-430553A6069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242BFBE-DE8C-62CC-4158-737CE1EF1D0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C2FA9DC6-DAEE-8119-9ABE-FDA97BB3A626}"/>
              </a:ext>
            </a:extLst>
          </p:cNvPr>
          <p:cNvCxnSpPr>
            <a:cxnSpLocks/>
          </p:cNvCxnSpPr>
          <p:nvPr/>
        </p:nvCxnSpPr>
        <p:spPr>
          <a:xfrm>
            <a:off x="822824" y="4595958"/>
            <a:ext cx="813563" cy="536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59514DF-D5FA-1E73-DA24-DE62E4A816E6}"/>
              </a:ext>
            </a:extLst>
          </p:cNvPr>
          <p:cNvSpPr/>
          <p:nvPr/>
        </p:nvSpPr>
        <p:spPr>
          <a:xfrm>
            <a:off x="2365857" y="2984579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1D2D7E-C6B6-D8E2-AE83-51B2AC83DB5D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flipH="1">
            <a:off x="2669283" y="2759329"/>
            <a:ext cx="18156" cy="22525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E9B022EC-41CF-3E01-9EDD-81313D1C7D23}"/>
              </a:ext>
            </a:extLst>
          </p:cNvPr>
          <p:cNvCxnSpPr>
            <a:cxnSpLocks/>
          </p:cNvCxnSpPr>
          <p:nvPr/>
        </p:nvCxnSpPr>
        <p:spPr>
          <a:xfrm>
            <a:off x="1743922" y="3213927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64E3BFF4-7542-5313-6F75-379C48419E04}"/>
              </a:ext>
            </a:extLst>
          </p:cNvPr>
          <p:cNvGrpSpPr/>
          <p:nvPr/>
        </p:nvGrpSpPr>
        <p:grpSpPr>
          <a:xfrm>
            <a:off x="1428028" y="2379771"/>
            <a:ext cx="678443" cy="834156"/>
            <a:chOff x="8508806" y="1088308"/>
            <a:chExt cx="678443" cy="834156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30B6B16B-3823-785C-5628-95E5DA7C5595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1234c</a:t>
              </a: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FF0CFA40-6D7E-99ED-CFF2-8946DFB588A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6B387E0E-E1B2-69A3-94EC-7BDD17263DB4}"/>
              </a:ext>
            </a:extLst>
          </p:cNvPr>
          <p:cNvCxnSpPr>
            <a:cxnSpLocks/>
            <a:stCxn id="71" idx="2"/>
            <a:endCxn id="58" idx="0"/>
          </p:cNvCxnSpPr>
          <p:nvPr/>
        </p:nvCxnSpPr>
        <p:spPr>
          <a:xfrm flipH="1">
            <a:off x="822824" y="3213927"/>
            <a:ext cx="944426" cy="547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Pfeil: nach links 77">
            <a:extLst>
              <a:ext uri="{FF2B5EF4-FFF2-40B4-BE49-F238E27FC236}">
                <a16:creationId xmlns:a16="http://schemas.microsoft.com/office/drawing/2014/main" id="{F32DA724-4721-22EC-9234-806B9007A6A9}"/>
              </a:ext>
            </a:extLst>
          </p:cNvPr>
          <p:cNvSpPr/>
          <p:nvPr/>
        </p:nvSpPr>
        <p:spPr>
          <a:xfrm flipH="1">
            <a:off x="3267989" y="5103143"/>
            <a:ext cx="1819843" cy="10197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push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6F7D7FC-F5D1-892D-1A50-163D1A441590}"/>
              </a:ext>
            </a:extLst>
          </p:cNvPr>
          <p:cNvGrpSpPr/>
          <p:nvPr/>
        </p:nvGrpSpPr>
        <p:grpSpPr>
          <a:xfrm>
            <a:off x="4338662" y="3887369"/>
            <a:ext cx="678443" cy="834156"/>
            <a:chOff x="8508806" y="1088308"/>
            <a:chExt cx="678443" cy="834156"/>
          </a:xfrm>
        </p:grpSpPr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7FFD3161-A652-28D7-2448-8910F01B403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D021D50F-539A-2890-B60E-2700852B3B1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FDD12E6B-F5C3-104D-339D-42D1F81ECB17}"/>
              </a:ext>
            </a:extLst>
          </p:cNvPr>
          <p:cNvCxnSpPr>
            <a:cxnSpLocks/>
          </p:cNvCxnSpPr>
          <p:nvPr/>
        </p:nvCxnSpPr>
        <p:spPr>
          <a:xfrm>
            <a:off x="4677884" y="4721525"/>
            <a:ext cx="594716" cy="4802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6C738EE2-2F20-18EC-1B28-66A9C725E7FD}"/>
              </a:ext>
            </a:extLst>
          </p:cNvPr>
          <p:cNvCxnSpPr>
            <a:cxnSpLocks/>
          </p:cNvCxnSpPr>
          <p:nvPr/>
        </p:nvCxnSpPr>
        <p:spPr>
          <a:xfrm>
            <a:off x="5598982" y="333949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59DDC55D-2FE5-A7DD-4C84-73B81036550D}"/>
              </a:ext>
            </a:extLst>
          </p:cNvPr>
          <p:cNvGrpSpPr/>
          <p:nvPr/>
        </p:nvGrpSpPr>
        <p:grpSpPr>
          <a:xfrm>
            <a:off x="5282558" y="2520501"/>
            <a:ext cx="678443" cy="834156"/>
            <a:chOff x="8508806" y="1088308"/>
            <a:chExt cx="678443" cy="834156"/>
          </a:xfrm>
        </p:grpSpPr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BD1FFD45-3322-4805-921F-8A229BDABC15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1234c</a:t>
              </a: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EF4C8644-5EF3-1193-87DD-202C69FE3D2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BA67815E-B0BB-1318-29DF-BD44BE87B6AF}"/>
              </a:ext>
            </a:extLst>
          </p:cNvPr>
          <p:cNvCxnSpPr>
            <a:cxnSpLocks/>
            <a:stCxn id="75" idx="2"/>
            <a:endCxn id="56" idx="0"/>
          </p:cNvCxnSpPr>
          <p:nvPr/>
        </p:nvCxnSpPr>
        <p:spPr>
          <a:xfrm flipH="1">
            <a:off x="4677884" y="3354657"/>
            <a:ext cx="943896" cy="532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4964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094A7EB-A2DF-F841-F940-BF1C45D87C9C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4" name="Grafik 33" descr="Computer mit einfarbiger Füllung">
            <a:extLst>
              <a:ext uri="{FF2B5EF4-FFF2-40B4-BE49-F238E27FC236}">
                <a16:creationId xmlns:a16="http://schemas.microsoft.com/office/drawing/2014/main" id="{7CBD0F85-C5E4-1DD8-9C07-B3921DDC6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5C9D6327-2089-1A05-4E27-0F33F4E9A767}"/>
              </a:ext>
            </a:extLst>
          </p:cNvPr>
          <p:cNvSpPr/>
          <p:nvPr/>
        </p:nvSpPr>
        <p:spPr>
          <a:xfrm>
            <a:off x="7976406" y="1634187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60" name="Grafik 59" descr="Computer mit einfarbiger Füllung">
            <a:extLst>
              <a:ext uri="{FF2B5EF4-FFF2-40B4-BE49-F238E27FC236}">
                <a16:creationId xmlns:a16="http://schemas.microsoft.com/office/drawing/2014/main" id="{5C7DFA4E-A07E-2376-E9B7-D8401DD7E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54F2D2F-C852-E37F-BC89-AB11D78BEB10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17AEB37-E27B-5D14-0C46-CE37F7D6093B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A9076E0-FA1C-EEC7-64B5-A83A0FE0DD2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2F87981-4442-CBBA-7965-210C3FEAE22D}"/>
              </a:ext>
            </a:extLst>
          </p:cNvPr>
          <p:cNvSpPr/>
          <p:nvPr/>
        </p:nvSpPr>
        <p:spPr>
          <a:xfrm>
            <a:off x="2325699" y="508912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9A81C8B-DA66-BA23-E43F-5BAFCC8D7C9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072299" y="5228460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D12D62CD-5E8C-F308-2C7B-73E4E162AFCA}"/>
              </a:ext>
            </a:extLst>
          </p:cNvPr>
          <p:cNvSpPr/>
          <p:nvPr/>
        </p:nvSpPr>
        <p:spPr>
          <a:xfrm>
            <a:off x="3135924" y="508912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F9744F3-64C0-4996-BA14-3E4FD1910E5C}"/>
              </a:ext>
            </a:extLst>
          </p:cNvPr>
          <p:cNvCxnSpPr>
            <a:cxnSpLocks/>
            <a:stCxn id="17" idx="1"/>
            <a:endCxn id="15" idx="3"/>
          </p:cNvCxnSpPr>
          <p:nvPr/>
        </p:nvCxnSpPr>
        <p:spPr>
          <a:xfrm flipH="1">
            <a:off x="2932550" y="5228460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D8464B0-6FA3-4895-9F96-32D7C9BD8462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3578E4A-3DD5-7F03-406F-60FE5D0E331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1F0BF62-B897-5F1C-60ED-B14ECCE568C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8DCAA37-0844-3F80-ED9F-CA0D349A6682}"/>
              </a:ext>
            </a:extLst>
          </p:cNvPr>
          <p:cNvSpPr/>
          <p:nvPr/>
        </p:nvSpPr>
        <p:spPr>
          <a:xfrm>
            <a:off x="5790337" y="497263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4EE43F1-D2F0-7127-435C-71CB1E515B10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536937" y="511197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6C4154F-04EB-5F9E-5388-9D46C7A84940}"/>
              </a:ext>
            </a:extLst>
          </p:cNvPr>
          <p:cNvSpPr/>
          <p:nvPr/>
        </p:nvSpPr>
        <p:spPr>
          <a:xfrm>
            <a:off x="6600562" y="497263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E08B545-EF27-B64D-8234-79B610EC4C50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>
            <a:off x="6397188" y="5111977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AF55F811-3E52-3703-7585-85AB0D4FCF17}"/>
              </a:ext>
            </a:extLst>
          </p:cNvPr>
          <p:cNvSpPr/>
          <p:nvPr/>
        </p:nvSpPr>
        <p:spPr>
          <a:xfrm>
            <a:off x="2341896" y="4737169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C0F8F45-BDBF-5614-C3E5-755CF0F4254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089079" y="4876508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6048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094A7EB-A2DF-F841-F940-BF1C45D87C9C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4" name="Grafik 33" descr="Computer mit einfarbiger Füllung">
            <a:extLst>
              <a:ext uri="{FF2B5EF4-FFF2-40B4-BE49-F238E27FC236}">
                <a16:creationId xmlns:a16="http://schemas.microsoft.com/office/drawing/2014/main" id="{7CBD0F85-C5E4-1DD8-9C07-B3921DDC6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5C9D6327-2089-1A05-4E27-0F33F4E9A767}"/>
              </a:ext>
            </a:extLst>
          </p:cNvPr>
          <p:cNvSpPr/>
          <p:nvPr/>
        </p:nvSpPr>
        <p:spPr>
          <a:xfrm>
            <a:off x="7976406" y="1634187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60" name="Grafik 59" descr="Computer mit einfarbiger Füllung">
            <a:extLst>
              <a:ext uri="{FF2B5EF4-FFF2-40B4-BE49-F238E27FC236}">
                <a16:creationId xmlns:a16="http://schemas.microsoft.com/office/drawing/2014/main" id="{5C7DFA4E-A07E-2376-E9B7-D8401DD7E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54F2D2F-C852-E37F-BC89-AB11D78BEB10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17AEB37-E27B-5D14-0C46-CE37F7D6093B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A9076E0-FA1C-EEC7-64B5-A83A0FE0DD2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2F87981-4442-CBBA-7965-210C3FEAE22D}"/>
              </a:ext>
            </a:extLst>
          </p:cNvPr>
          <p:cNvSpPr/>
          <p:nvPr/>
        </p:nvSpPr>
        <p:spPr>
          <a:xfrm>
            <a:off x="2325699" y="508912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9A81C8B-DA66-BA23-E43F-5BAFCC8D7C9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072299" y="5228460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D8464B0-6FA3-4895-9F96-32D7C9BD8462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3578E4A-3DD5-7F03-406F-60FE5D0E331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1F0BF62-B897-5F1C-60ED-B14ECCE568C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8DCAA37-0844-3F80-ED9F-CA0D349A6682}"/>
              </a:ext>
            </a:extLst>
          </p:cNvPr>
          <p:cNvSpPr/>
          <p:nvPr/>
        </p:nvSpPr>
        <p:spPr>
          <a:xfrm>
            <a:off x="5790337" y="497263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4EE43F1-D2F0-7127-435C-71CB1E515B10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536937" y="511197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6C4154F-04EB-5F9E-5388-9D46C7A84940}"/>
              </a:ext>
            </a:extLst>
          </p:cNvPr>
          <p:cNvSpPr/>
          <p:nvPr/>
        </p:nvSpPr>
        <p:spPr>
          <a:xfrm>
            <a:off x="6600562" y="497263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E08B545-EF27-B64D-8234-79B610EC4C50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>
            <a:off x="6397188" y="5111977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AF55F811-3E52-3703-7585-85AB0D4FCF17}"/>
              </a:ext>
            </a:extLst>
          </p:cNvPr>
          <p:cNvSpPr/>
          <p:nvPr/>
        </p:nvSpPr>
        <p:spPr>
          <a:xfrm>
            <a:off x="2341896" y="4737169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C0F8F45-BDBF-5614-C3E5-755CF0F4254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089079" y="4876508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0D3233B4-DC09-F22A-0712-C7CD270A5554}"/>
              </a:ext>
            </a:extLst>
          </p:cNvPr>
          <p:cNvSpPr/>
          <p:nvPr/>
        </p:nvSpPr>
        <p:spPr>
          <a:xfrm>
            <a:off x="2325699" y="5438584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chris</a:t>
            </a:r>
            <a:endParaRPr lang="de-DE" sz="900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2D1458C-8E22-7FED-864D-41C8B21BD94F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072299" y="5577923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FB068648-2B79-0B00-7C63-E2F8A68F3098}"/>
              </a:ext>
            </a:extLst>
          </p:cNvPr>
          <p:cNvSpPr/>
          <p:nvPr/>
        </p:nvSpPr>
        <p:spPr>
          <a:xfrm>
            <a:off x="3135924" y="5438584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DDA9FE-EB8A-F710-D8D2-D34D9D8BDE26}"/>
              </a:ext>
            </a:extLst>
          </p:cNvPr>
          <p:cNvCxnSpPr>
            <a:cxnSpLocks/>
            <a:stCxn id="31" idx="1"/>
            <a:endCxn id="29" idx="3"/>
          </p:cNvCxnSpPr>
          <p:nvPr/>
        </p:nvCxnSpPr>
        <p:spPr>
          <a:xfrm flipH="1">
            <a:off x="2932550" y="5577923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Pfeil: nach unten 36">
            <a:extLst>
              <a:ext uri="{FF2B5EF4-FFF2-40B4-BE49-F238E27FC236}">
                <a16:creationId xmlns:a16="http://schemas.microsoft.com/office/drawing/2014/main" id="{FED45166-1E19-B4AC-AC65-3A2DC8341A82}"/>
              </a:ext>
            </a:extLst>
          </p:cNvPr>
          <p:cNvSpPr/>
          <p:nvPr/>
        </p:nvSpPr>
        <p:spPr>
          <a:xfrm>
            <a:off x="269207" y="2674766"/>
            <a:ext cx="2232657" cy="914401"/>
          </a:xfrm>
          <a:prstGeom prst="downArrow">
            <a:avLst>
              <a:gd name="adj1" fmla="val 100000"/>
              <a:gd name="adj2" fmla="val 190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git </a:t>
            </a:r>
            <a:r>
              <a:rPr lang="de-DE" sz="18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checkout</a:t>
            </a:r>
            <a:r>
              <a:rPr lang="de-DE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-b </a:t>
            </a:r>
            <a:r>
              <a:rPr lang="de-DE" sz="1800" kern="12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chris</a:t>
            </a:r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08387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094A7EB-A2DF-F841-F940-BF1C45D87C9C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4" name="Grafik 33" descr="Computer mit einfarbiger Füllung">
            <a:extLst>
              <a:ext uri="{FF2B5EF4-FFF2-40B4-BE49-F238E27FC236}">
                <a16:creationId xmlns:a16="http://schemas.microsoft.com/office/drawing/2014/main" id="{7CBD0F85-C5E4-1DD8-9C07-B3921DDC6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5C9D6327-2089-1A05-4E27-0F33F4E9A767}"/>
              </a:ext>
            </a:extLst>
          </p:cNvPr>
          <p:cNvSpPr/>
          <p:nvPr/>
        </p:nvSpPr>
        <p:spPr>
          <a:xfrm>
            <a:off x="7976406" y="1634187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60" name="Grafik 59" descr="Computer mit einfarbiger Füllung">
            <a:extLst>
              <a:ext uri="{FF2B5EF4-FFF2-40B4-BE49-F238E27FC236}">
                <a16:creationId xmlns:a16="http://schemas.microsoft.com/office/drawing/2014/main" id="{5C7DFA4E-A07E-2376-E9B7-D8401DD7E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54F2D2F-C852-E37F-BC89-AB11D78BEB10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17AEB37-E27B-5D14-0C46-CE37F7D6093B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A9076E0-FA1C-EEC7-64B5-A83A0FE0DD2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2F87981-4442-CBBA-7965-210C3FEAE22D}"/>
              </a:ext>
            </a:extLst>
          </p:cNvPr>
          <p:cNvSpPr/>
          <p:nvPr/>
        </p:nvSpPr>
        <p:spPr>
          <a:xfrm>
            <a:off x="2325699" y="508912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9A81C8B-DA66-BA23-E43F-5BAFCC8D7C9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072299" y="5228460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D8464B0-6FA3-4895-9F96-32D7C9BD8462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3578E4A-3DD5-7F03-406F-60FE5D0E331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1F0BF62-B897-5F1C-60ED-B14ECCE568C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8DCAA37-0844-3F80-ED9F-CA0D349A6682}"/>
              </a:ext>
            </a:extLst>
          </p:cNvPr>
          <p:cNvSpPr/>
          <p:nvPr/>
        </p:nvSpPr>
        <p:spPr>
          <a:xfrm>
            <a:off x="5790337" y="497263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4EE43F1-D2F0-7127-435C-71CB1E515B10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536937" y="511197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6C4154F-04EB-5F9E-5388-9D46C7A84940}"/>
              </a:ext>
            </a:extLst>
          </p:cNvPr>
          <p:cNvSpPr/>
          <p:nvPr/>
        </p:nvSpPr>
        <p:spPr>
          <a:xfrm>
            <a:off x="6600562" y="497263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E08B545-EF27-B64D-8234-79B610EC4C50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>
            <a:off x="6397188" y="5111977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AF55F811-3E52-3703-7585-85AB0D4FCF17}"/>
              </a:ext>
            </a:extLst>
          </p:cNvPr>
          <p:cNvSpPr/>
          <p:nvPr/>
        </p:nvSpPr>
        <p:spPr>
          <a:xfrm>
            <a:off x="2341896" y="4737169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C0F8F45-BDBF-5614-C3E5-755CF0F4254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089079" y="4876508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0D3233B4-DC09-F22A-0712-C7CD270A5554}"/>
              </a:ext>
            </a:extLst>
          </p:cNvPr>
          <p:cNvSpPr/>
          <p:nvPr/>
        </p:nvSpPr>
        <p:spPr>
          <a:xfrm>
            <a:off x="2298501" y="377641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chris</a:t>
            </a:r>
            <a:endParaRPr lang="de-DE" sz="900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2D1458C-8E22-7FED-864D-41C8B21BD94F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045101" y="391575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FB068648-2B79-0B00-7C63-E2F8A68F3098}"/>
              </a:ext>
            </a:extLst>
          </p:cNvPr>
          <p:cNvSpPr/>
          <p:nvPr/>
        </p:nvSpPr>
        <p:spPr>
          <a:xfrm>
            <a:off x="3108726" y="377641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DDA9FE-EB8A-F710-D8D2-D34D9D8BDE26}"/>
              </a:ext>
            </a:extLst>
          </p:cNvPr>
          <p:cNvCxnSpPr>
            <a:cxnSpLocks/>
            <a:stCxn id="31" idx="1"/>
            <a:endCxn id="29" idx="3"/>
          </p:cNvCxnSpPr>
          <p:nvPr/>
        </p:nvCxnSpPr>
        <p:spPr>
          <a:xfrm flipH="1">
            <a:off x="2905352" y="3915757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7A04701-9854-6175-CC5E-97ACA04E9F42}"/>
              </a:ext>
            </a:extLst>
          </p:cNvPr>
          <p:cNvGrpSpPr/>
          <p:nvPr/>
        </p:nvGrpSpPr>
        <p:grpSpPr>
          <a:xfrm>
            <a:off x="1377216" y="3401906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06AC0BD-BC1A-4F04-36C7-E51A21D2BA5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9321A01-5B08-8B80-A3C0-F80EB7ECF22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FC6CD630-4950-A4C9-9D48-19BF23AECE4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716438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9B127A55-180D-4AD7-688E-D98DF722BC2F}"/>
              </a:ext>
            </a:extLst>
          </p:cNvPr>
          <p:cNvSpPr/>
          <p:nvPr/>
        </p:nvSpPr>
        <p:spPr>
          <a:xfrm>
            <a:off x="24909" y="889115"/>
            <a:ext cx="2190578" cy="1580194"/>
          </a:xfrm>
          <a:prstGeom prst="downArrow">
            <a:avLst>
              <a:gd name="adj1" fmla="val 100000"/>
              <a:gd name="adj2" fmla="val 190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Weitere Änderungen…</a:t>
            </a:r>
          </a:p>
          <a:p>
            <a:pPr algn="ctr"/>
            <a:r>
              <a:rPr lang="de-DE" dirty="0"/>
              <a:t>Git </a:t>
            </a:r>
            <a:r>
              <a:rPr lang="de-DE" dirty="0" err="1"/>
              <a:t>add</a:t>
            </a:r>
            <a:r>
              <a:rPr lang="de-DE" dirty="0"/>
              <a:t> …</a:t>
            </a:r>
          </a:p>
          <a:p>
            <a:pPr algn="ctr"/>
            <a:r>
              <a:rPr lang="de-DE" dirty="0"/>
              <a:t>Git </a:t>
            </a:r>
            <a:r>
              <a:rPr lang="de-DE" dirty="0" err="1"/>
              <a:t>commit</a:t>
            </a:r>
            <a:r>
              <a:rPr lang="de-DE" dirty="0"/>
              <a:t> -m „…“</a:t>
            </a:r>
          </a:p>
        </p:txBody>
      </p:sp>
    </p:spTree>
    <p:extLst>
      <p:ext uri="{BB962C8B-B14F-4D97-AF65-F5344CB8AC3E}">
        <p14:creationId xmlns:p14="http://schemas.microsoft.com/office/powerpoint/2010/main" val="15426820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094A7EB-A2DF-F841-F940-BF1C45D87C9C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4" name="Grafik 33" descr="Computer mit einfarbiger Füllung">
            <a:extLst>
              <a:ext uri="{FF2B5EF4-FFF2-40B4-BE49-F238E27FC236}">
                <a16:creationId xmlns:a16="http://schemas.microsoft.com/office/drawing/2014/main" id="{7CBD0F85-C5E4-1DD8-9C07-B3921DDC6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5C9D6327-2089-1A05-4E27-0F33F4E9A767}"/>
              </a:ext>
            </a:extLst>
          </p:cNvPr>
          <p:cNvSpPr/>
          <p:nvPr/>
        </p:nvSpPr>
        <p:spPr>
          <a:xfrm>
            <a:off x="7976406" y="1634187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60" name="Grafik 59" descr="Computer mit einfarbiger Füllung">
            <a:extLst>
              <a:ext uri="{FF2B5EF4-FFF2-40B4-BE49-F238E27FC236}">
                <a16:creationId xmlns:a16="http://schemas.microsoft.com/office/drawing/2014/main" id="{5C7DFA4E-A07E-2376-E9B7-D8401DD7E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54F2D2F-C852-E37F-BC89-AB11D78BEB10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17AEB37-E27B-5D14-0C46-CE37F7D6093B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A9076E0-FA1C-EEC7-64B5-A83A0FE0DD2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2F87981-4442-CBBA-7965-210C3FEAE22D}"/>
              </a:ext>
            </a:extLst>
          </p:cNvPr>
          <p:cNvSpPr/>
          <p:nvPr/>
        </p:nvSpPr>
        <p:spPr>
          <a:xfrm>
            <a:off x="2325699" y="508912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9A81C8B-DA66-BA23-E43F-5BAFCC8D7C9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072299" y="5228460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D8464B0-6FA3-4895-9F96-32D7C9BD8462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3578E4A-3DD5-7F03-406F-60FE5D0E331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1F0BF62-B897-5F1C-60ED-B14ECCE568C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8DCAA37-0844-3F80-ED9F-CA0D349A6682}"/>
              </a:ext>
            </a:extLst>
          </p:cNvPr>
          <p:cNvSpPr/>
          <p:nvPr/>
        </p:nvSpPr>
        <p:spPr>
          <a:xfrm>
            <a:off x="5790337" y="497263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4EE43F1-D2F0-7127-435C-71CB1E515B10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536937" y="511197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AF55F811-3E52-3703-7585-85AB0D4FCF17}"/>
              </a:ext>
            </a:extLst>
          </p:cNvPr>
          <p:cNvSpPr/>
          <p:nvPr/>
        </p:nvSpPr>
        <p:spPr>
          <a:xfrm>
            <a:off x="2341896" y="4737169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C0F8F45-BDBF-5614-C3E5-755CF0F4254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089079" y="4876508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0D3233B4-DC09-F22A-0712-C7CD270A5554}"/>
              </a:ext>
            </a:extLst>
          </p:cNvPr>
          <p:cNvSpPr/>
          <p:nvPr/>
        </p:nvSpPr>
        <p:spPr>
          <a:xfrm>
            <a:off x="2298501" y="377641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chris</a:t>
            </a:r>
            <a:endParaRPr lang="de-DE" sz="900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2D1458C-8E22-7FED-864D-41C8B21BD94F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045101" y="391575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FB068648-2B79-0B00-7C63-E2F8A68F3098}"/>
              </a:ext>
            </a:extLst>
          </p:cNvPr>
          <p:cNvSpPr/>
          <p:nvPr/>
        </p:nvSpPr>
        <p:spPr>
          <a:xfrm>
            <a:off x="3108726" y="377641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DDA9FE-EB8A-F710-D8D2-D34D9D8BDE26}"/>
              </a:ext>
            </a:extLst>
          </p:cNvPr>
          <p:cNvCxnSpPr>
            <a:cxnSpLocks/>
            <a:stCxn id="31" idx="1"/>
            <a:endCxn id="29" idx="3"/>
          </p:cNvCxnSpPr>
          <p:nvPr/>
        </p:nvCxnSpPr>
        <p:spPr>
          <a:xfrm flipH="1">
            <a:off x="2905352" y="3915757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7A04701-9854-6175-CC5E-97ACA04E9F42}"/>
              </a:ext>
            </a:extLst>
          </p:cNvPr>
          <p:cNvGrpSpPr/>
          <p:nvPr/>
        </p:nvGrpSpPr>
        <p:grpSpPr>
          <a:xfrm>
            <a:off x="1377216" y="3401906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06AC0BD-BC1A-4F04-36C7-E51A21D2BA5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9321A01-5B08-8B80-A3C0-F80EB7ECF22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FC6CD630-4950-A4C9-9D48-19BF23AECE4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716438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EE8E7EA0-90E2-74E9-1BDD-CE83F1331255}"/>
              </a:ext>
            </a:extLst>
          </p:cNvPr>
          <p:cNvSpPr/>
          <p:nvPr/>
        </p:nvSpPr>
        <p:spPr>
          <a:xfrm flipH="1">
            <a:off x="2857128" y="2093162"/>
            <a:ext cx="2749684" cy="10197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push -u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3058971-D8BC-8B4A-BA66-85E574D8372A}"/>
              </a:ext>
            </a:extLst>
          </p:cNvPr>
          <p:cNvSpPr/>
          <p:nvPr/>
        </p:nvSpPr>
        <p:spPr>
          <a:xfrm>
            <a:off x="5794270" y="377641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chris</a:t>
            </a:r>
            <a:endParaRPr lang="de-DE" sz="900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6795F60-7597-3EEF-2383-D184F723EBD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540870" y="391575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4976D7-79AE-C539-6B3D-7E0ECAFC5917}"/>
              </a:ext>
            </a:extLst>
          </p:cNvPr>
          <p:cNvGrpSpPr/>
          <p:nvPr/>
        </p:nvGrpSpPr>
        <p:grpSpPr>
          <a:xfrm>
            <a:off x="4872985" y="3401906"/>
            <a:ext cx="678443" cy="834156"/>
            <a:chOff x="8508806" y="1088308"/>
            <a:chExt cx="678443" cy="834156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4696E6D-16EC-0989-7592-30583B03A58B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31D94CAA-2808-946A-A949-91E515EBE81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8382728A-A816-6AD6-239E-06FD497962B6}"/>
              </a:ext>
            </a:extLst>
          </p:cNvPr>
          <p:cNvCxnSpPr>
            <a:cxnSpLocks/>
          </p:cNvCxnSpPr>
          <p:nvPr/>
        </p:nvCxnSpPr>
        <p:spPr>
          <a:xfrm>
            <a:off x="5186984" y="4223975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8317B49C-05C3-6D32-199F-2828A25DED07}"/>
              </a:ext>
            </a:extLst>
          </p:cNvPr>
          <p:cNvSpPr/>
          <p:nvPr/>
        </p:nvSpPr>
        <p:spPr>
          <a:xfrm>
            <a:off x="2287288" y="3424466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 </a:t>
            </a:r>
            <a:r>
              <a:rPr lang="de-DE" sz="900" dirty="0" err="1"/>
              <a:t>chris</a:t>
            </a:r>
            <a:endParaRPr lang="de-DE" sz="900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AEC562C-862E-CC55-8479-D3A3A7238DEE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2034471" y="3563805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44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7808D8E-3C62-46DC-E014-6A41C253A293}"/>
              </a:ext>
            </a:extLst>
          </p:cNvPr>
          <p:cNvSpPr/>
          <p:nvPr/>
        </p:nvSpPr>
        <p:spPr>
          <a:xfrm>
            <a:off x="8710369" y="2103152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EC39D1A-7D5D-5CD8-112D-CB8629844AAF}"/>
              </a:ext>
            </a:extLst>
          </p:cNvPr>
          <p:cNvSpPr/>
          <p:nvPr/>
        </p:nvSpPr>
        <p:spPr>
          <a:xfrm>
            <a:off x="4926665" y="2134156"/>
            <a:ext cx="1073437" cy="13255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Füge die Datei dem Index hinzu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2EA539A3-AF9E-D0F3-C867-F62662B96541}"/>
              </a:ext>
            </a:extLst>
          </p:cNvPr>
          <p:cNvGrpSpPr/>
          <p:nvPr/>
        </p:nvGrpSpPr>
        <p:grpSpPr>
          <a:xfrm>
            <a:off x="3195485" y="2050142"/>
            <a:ext cx="1400206" cy="1793946"/>
            <a:chOff x="3195485" y="2050142"/>
            <a:chExt cx="1400206" cy="1793946"/>
          </a:xfrm>
        </p:grpSpPr>
        <p:sp>
          <p:nvSpPr>
            <p:cNvPr id="85" name="Pfeil: nach rechts 84">
              <a:extLst>
                <a:ext uri="{FF2B5EF4-FFF2-40B4-BE49-F238E27FC236}">
                  <a16:creationId xmlns:a16="http://schemas.microsoft.com/office/drawing/2014/main" id="{9E23F552-A6B6-2155-0071-9E751EFFC1BC}"/>
                </a:ext>
              </a:extLst>
            </p:cNvPr>
            <p:cNvSpPr/>
            <p:nvPr/>
          </p:nvSpPr>
          <p:spPr>
            <a:xfrm>
              <a:off x="3195485" y="2727261"/>
              <a:ext cx="140020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add A</a:t>
              </a:r>
            </a:p>
          </p:txBody>
        </p:sp>
        <p:pic>
          <p:nvPicPr>
            <p:cNvPr id="125" name="Grafik 124" descr="Marke folgen mit einfarbiger Füllung">
              <a:extLst>
                <a:ext uri="{FF2B5EF4-FFF2-40B4-BE49-F238E27FC236}">
                  <a16:creationId xmlns:a16="http://schemas.microsoft.com/office/drawing/2014/main" id="{0C4415BC-F132-5037-F46B-9847D5466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541" y="2050142"/>
              <a:ext cx="717125" cy="717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9386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A5F84-4906-99EB-4AC3-5B67CCF4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 Branch resetten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E1DBE-BEBB-E408-AF65-6C5BDC99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Um einen Remote Branch zu resetten nutze: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force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&lt;remote&gt; &lt;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commit-ish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&gt;:&lt;remote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de-DE" sz="2400" dirty="0"/>
              <a:t>Z.B. um den remote Master auf den </a:t>
            </a:r>
            <a:r>
              <a:rPr lang="de-DE" sz="2400" dirty="0" err="1"/>
              <a:t>Comit</a:t>
            </a:r>
            <a:r>
              <a:rPr lang="de-DE" sz="2400" dirty="0"/>
              <a:t> vom </a:t>
            </a:r>
            <a:r>
              <a:rPr lang="de-DE" sz="2400" dirty="0" err="1"/>
              <a:t>local</a:t>
            </a:r>
            <a:r>
              <a:rPr lang="de-DE" sz="2400" dirty="0"/>
              <a:t> Master zu setzen: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force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origin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master:master</a:t>
            </a:r>
            <a:endParaRPr lang="de-DE" sz="24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997626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B0CEE-6E82-EC0D-C9EC-AE209B5A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 Request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0E75DF-6BFB-5A59-0DE6-1C4A5208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Pull </a:t>
            </a:r>
            <a:r>
              <a:rPr lang="de-DE" dirty="0" err="1"/>
              <a:t>Requests</a:t>
            </a:r>
            <a:r>
              <a:rPr lang="de-DE" dirty="0"/>
              <a:t> sind </a:t>
            </a:r>
            <a:r>
              <a:rPr lang="de-DE" dirty="0" err="1"/>
              <a:t>Merges</a:t>
            </a:r>
            <a:r>
              <a:rPr lang="de-DE" dirty="0"/>
              <a:t>, die auf </a:t>
            </a:r>
            <a:r>
              <a:rPr lang="de-DE" dirty="0" err="1"/>
              <a:t>Gitlab</a:t>
            </a:r>
            <a:r>
              <a:rPr lang="de-DE" dirty="0"/>
              <a:t> angestoßen werden (nicht lokal).</a:t>
            </a:r>
          </a:p>
          <a:p>
            <a:r>
              <a:rPr lang="de-DE" dirty="0"/>
              <a:t>Zu einem </a:t>
            </a:r>
            <a:r>
              <a:rPr lang="de-DE" dirty="0" err="1"/>
              <a:t>Pullrequest</a:t>
            </a:r>
            <a:r>
              <a:rPr lang="de-DE" dirty="0"/>
              <a:t> lädt man normalerweise andere Entwickler zum Review ein.</a:t>
            </a:r>
          </a:p>
        </p:txBody>
      </p:sp>
    </p:spTree>
    <p:extLst>
      <p:ext uri="{BB962C8B-B14F-4D97-AF65-F5344CB8AC3E}">
        <p14:creationId xmlns:p14="http://schemas.microsoft.com/office/powerpoint/2010/main" val="1309212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D2C80-C86B-1D22-C724-EEB88F0A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</a:t>
            </a:r>
            <a:r>
              <a:rPr lang="de-DE" err="1"/>
              <a:t>Branches</a:t>
            </a:r>
            <a:r>
              <a:rPr lang="de-DE"/>
              <a:t>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F2C839-4C4E-8241-DFE9-C3C5D0B7E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lokal ein neuer Branch angelegt wird, so muss auch auf dem remote Repository ein Branch angelegt werden, der mit diesem verknüpft ist. Nutze dazu: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--set-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upstream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repositoryname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39767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421970"/>
              </p:ext>
            </p:extLst>
          </p:nvPr>
        </p:nvGraphicFramePr>
        <p:xfrm>
          <a:off x="838200" y="473321"/>
          <a:ext cx="105156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Lokales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Das Repository auf deinem Rechner.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Remote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Das Repository auf einem anderen Rechner oder in der Cloud. Remote und Lokal Repository stellen das selbe Projekt dar, haben die selben Dateien im Repo und aktualisieren sich gegenseitig.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453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Lokaler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Branch im Lokalen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39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Remote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Branch im Remote Repository. Ein Lokaler Branch kann einen Remote Branch tracken (man nennst sie dann normalerweise gleich). Diese aktualisieren sich dann gegenseitig.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251104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989429"/>
              </p:ext>
            </p:extLst>
          </p:nvPr>
        </p:nvGraphicFramePr>
        <p:xfrm>
          <a:off x="838200" y="3272928"/>
          <a:ext cx="10515600" cy="346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Pushe Änderungen des HEAD-Branch.</a:t>
                      </a:r>
                    </a:p>
                    <a:p>
                      <a:r>
                        <a:rPr lang="de-DE" sz="1600" dirty="0"/>
                        <a:t>Pushen ist nur möglich, wenn es auf Seiten des Remote </a:t>
                      </a:r>
                      <a:r>
                        <a:rPr lang="de-DE" sz="1600" dirty="0" err="1"/>
                        <a:t>Repositories</a:t>
                      </a:r>
                      <a:r>
                        <a:rPr lang="de-DE" sz="1600" dirty="0"/>
                        <a:t> zu einem Fast-Forward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kommt. Falls es zu Fehlern kommt, führe ein git pull [--</a:t>
                      </a:r>
                      <a:r>
                        <a:rPr lang="de-DE" sz="1600" dirty="0" err="1"/>
                        <a:t>rebase</a:t>
                      </a:r>
                      <a:r>
                        <a:rPr lang="de-DE" sz="1600" dirty="0"/>
                        <a:t>] durch.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7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push -u </a:t>
                      </a:r>
                      <a:r>
                        <a:rPr lang="de-DE" sz="1600" dirty="0" err="1"/>
                        <a:t>origin</a:t>
                      </a:r>
                      <a:r>
                        <a:rPr lang="de-DE" sz="1600" dirty="0"/>
                        <a:t> &lt;</a:t>
                      </a:r>
                      <a:r>
                        <a:rPr lang="de-DE" sz="1600" dirty="0" err="1"/>
                        <a:t>local</a:t>
                      </a:r>
                      <a:r>
                        <a:rPr lang="de-DE" sz="1600" dirty="0"/>
                        <a:t>-</a:t>
                      </a:r>
                      <a:r>
                        <a:rPr lang="de-DE" sz="1600" dirty="0" err="1"/>
                        <a:t>branch</a:t>
                      </a:r>
                      <a:r>
                        <a:rPr lang="de-DE" sz="1600" dirty="0"/>
                        <a:t>-name&gt;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Push Änderungen und lege eine Remote Branch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</a:t>
                      </a:r>
                      <a:r>
                        <a:rPr lang="de-DE" sz="1600" dirty="0" err="1"/>
                        <a:t>fetch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neue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und Positionen von Remote </a:t>
                      </a:r>
                      <a:r>
                        <a:rPr lang="de-DE" sz="1600" dirty="0" err="1"/>
                        <a:t>Branches</a:t>
                      </a:r>
                      <a:r>
                        <a:rPr lang="de-DE" sz="1600" dirty="0"/>
                        <a:t> herunter.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9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Führe git </a:t>
                      </a:r>
                      <a:r>
                        <a:rPr lang="de-DE" sz="1600" dirty="0" err="1"/>
                        <a:t>fetch</a:t>
                      </a:r>
                      <a:r>
                        <a:rPr lang="de-DE" sz="1600" dirty="0"/>
                        <a:t> aus und mache dann ein git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mit dem getrackten Remote Branch.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7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pull --</a:t>
                      </a:r>
                      <a:r>
                        <a:rPr lang="de-DE" sz="1600" dirty="0" err="1"/>
                        <a:t>rebase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Wie git pull, führt jedoch als zweites ein git </a:t>
                      </a:r>
                      <a:r>
                        <a:rPr lang="de-DE" sz="1600" dirty="0" err="1"/>
                        <a:t>rebase</a:t>
                      </a:r>
                      <a:r>
                        <a:rPr lang="de-DE" sz="1600" dirty="0"/>
                        <a:t> aus.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86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git push --</a:t>
                      </a:r>
                      <a:r>
                        <a:rPr lang="de-DE" sz="1600" dirty="0" err="1"/>
                        <a:t>force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lokale Daten ins Remote Repository hoch und resette den Remote Branch an die Stelle des </a:t>
                      </a:r>
                      <a:r>
                        <a:rPr lang="de-DE" sz="1600" dirty="0" err="1"/>
                        <a:t>localen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Branches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144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6691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B34B2-4D8E-BDCD-36D6-918E7F6E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Übungsphase (offline)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7AB1B-AB45-AE69-2034-CD990FBCB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Clone dein Lokales Repository an einen anderen Ort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clone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oldRepoLocation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newRepoLocation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Ändere im alten Repo die Konfiguration: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local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receive.denyCurrentBranch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ignore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Wechsle zum neuen Repository.</a:t>
            </a:r>
          </a:p>
          <a:p>
            <a:r>
              <a:rPr lang="de-DE" dirty="0"/>
              <a:t>Mache Änderungen und Pushe diese.</a:t>
            </a:r>
          </a:p>
          <a:p>
            <a:r>
              <a:rPr lang="de-DE" dirty="0"/>
              <a:t>Mache auf dem ursprünglichen Repository Änderungen und lade sie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pull</a:t>
            </a:r>
            <a:r>
              <a:rPr lang="de-DE" dirty="0"/>
              <a:t> und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pull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r>
              <a:rPr lang="de-DE" dirty="0"/>
              <a:t>.</a:t>
            </a:r>
          </a:p>
          <a:p>
            <a:r>
              <a:rPr lang="de-DE" dirty="0"/>
              <a:t>Mache auf beiden </a:t>
            </a:r>
            <a:r>
              <a:rPr lang="de-DE" dirty="0" err="1"/>
              <a:t>Repositories</a:t>
            </a:r>
            <a:r>
              <a:rPr lang="de-DE" dirty="0"/>
              <a:t> Änderungen auf dem selben Branch und versuche zu pushen. Löse die Fehler.</a:t>
            </a:r>
          </a:p>
          <a:p>
            <a:r>
              <a:rPr lang="de-DE" dirty="0"/>
              <a:t>Erstelle einen neune lokalen und einen remote Branch.</a:t>
            </a:r>
          </a:p>
        </p:txBody>
      </p:sp>
    </p:spTree>
    <p:extLst>
      <p:ext uri="{BB962C8B-B14F-4D97-AF65-F5344CB8AC3E}">
        <p14:creationId xmlns:p14="http://schemas.microsoft.com/office/powerpoint/2010/main" val="39669409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32265-0B73-7A74-E09B-E09018FF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Access Token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CB4816-5C1A-CEAB-7925-D3FEE354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Viele Anbieter erlauben nicht mehr die Nutzung von Username + Passwort zur Authentifizierung, sondern verlangen die Nutzung eines </a:t>
            </a:r>
            <a:r>
              <a:rPr lang="de-DE" dirty="0" err="1"/>
              <a:t>Accestokens</a:t>
            </a:r>
            <a:r>
              <a:rPr lang="de-DE" dirty="0"/>
              <a:t>.</a:t>
            </a:r>
          </a:p>
          <a:p>
            <a:r>
              <a:rPr lang="de-DE" dirty="0" err="1"/>
              <a:t>Github</a:t>
            </a:r>
            <a:r>
              <a:rPr lang="de-DE" dirty="0"/>
              <a:t>: Settings / Developer Settings / Personal </a:t>
            </a:r>
            <a:r>
              <a:rPr lang="de-DE" dirty="0" err="1"/>
              <a:t>acces</a:t>
            </a:r>
            <a:r>
              <a:rPr lang="de-DE" dirty="0"/>
              <a:t> </a:t>
            </a:r>
            <a:r>
              <a:rPr lang="de-DE" dirty="0" err="1"/>
              <a:t>tokens</a:t>
            </a:r>
            <a:r>
              <a:rPr lang="de-DE" dirty="0"/>
              <a:t> (ich empfehle „Tokens (classic)“ mit unbegrenzter Laufzeit)</a:t>
            </a:r>
          </a:p>
          <a:p>
            <a:r>
              <a:rPr lang="de-DE" dirty="0" err="1"/>
              <a:t>Gitlab</a:t>
            </a:r>
            <a:r>
              <a:rPr lang="de-DE" dirty="0"/>
              <a:t>: </a:t>
            </a:r>
            <a:r>
              <a:rPr lang="de-DE" dirty="0" err="1"/>
              <a:t>Preferences</a:t>
            </a:r>
            <a:r>
              <a:rPr lang="de-DE" dirty="0"/>
              <a:t> / Access Tokens (alles auswählen und </a:t>
            </a:r>
            <a:r>
              <a:rPr lang="de-DE" dirty="0" err="1"/>
              <a:t>Expiration</a:t>
            </a:r>
            <a:r>
              <a:rPr lang="de-DE" dirty="0"/>
              <a:t> Date deaktivieren)</a:t>
            </a:r>
          </a:p>
          <a:p>
            <a:r>
              <a:rPr lang="de-DE" dirty="0"/>
              <a:t>Speichere den Token, du siehst ihn nur ein Mal!</a:t>
            </a:r>
          </a:p>
          <a:p>
            <a:r>
              <a:rPr lang="de-DE" dirty="0"/>
              <a:t>Nutze den Token zukünftig als Passwort.</a:t>
            </a:r>
          </a:p>
          <a:p>
            <a:r>
              <a:rPr lang="de-DE" dirty="0"/>
              <a:t>Um den Token automatisch zu nutzen kann dieser im Nachhinein auch festgesetzt werden: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set-url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origin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https://&lt;username&gt;:&lt;TOKEN&gt;@github.com/nutzer/repo.git</a:t>
            </a:r>
          </a:p>
        </p:txBody>
      </p:sp>
    </p:spTree>
    <p:extLst>
      <p:ext uri="{BB962C8B-B14F-4D97-AF65-F5344CB8AC3E}">
        <p14:creationId xmlns:p14="http://schemas.microsoft.com/office/powerpoint/2010/main" val="34921123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C6FA8-F2DA-2076-76A0-0B7B3DEA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Übungsphase (online)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DA6A0-1FAC-5C82-0158-6AF7B4EB0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Melde dich bei einem Anbieter an (</a:t>
            </a:r>
            <a:r>
              <a:rPr lang="de-DE" dirty="0" err="1"/>
              <a:t>github</a:t>
            </a:r>
            <a:r>
              <a:rPr lang="de-DE" dirty="0"/>
              <a:t>…)</a:t>
            </a:r>
          </a:p>
          <a:p>
            <a:r>
              <a:rPr lang="de-DE" dirty="0"/>
              <a:t>Erstelle ein Repository und lade andere Teilnehmer ein.</a:t>
            </a:r>
          </a:p>
          <a:p>
            <a:r>
              <a:rPr lang="de-DE" dirty="0"/>
              <a:t>Erstelle dir ggf. ein Access Token.</a:t>
            </a:r>
          </a:p>
          <a:p>
            <a:r>
              <a:rPr lang="de-DE" dirty="0"/>
              <a:t>Clone dein Repo bzw. das Repo eines anderen </a:t>
            </a:r>
            <a:r>
              <a:rPr lang="de-DE" dirty="0" err="1"/>
              <a:t>Teilnemers</a:t>
            </a:r>
            <a:r>
              <a:rPr lang="de-DE" dirty="0"/>
              <a:t>.</a:t>
            </a:r>
          </a:p>
          <a:p>
            <a:r>
              <a:rPr lang="de-DE" dirty="0"/>
              <a:t>Führe die Schritte wie bei 6. Übungsphase (offline) durch.</a:t>
            </a:r>
          </a:p>
          <a:p>
            <a:r>
              <a:rPr lang="de-DE" dirty="0"/>
              <a:t>Beobachte, die Arbeit der anderen Teilnehmer im Repo.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79176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B14B4-B6EE-60B1-21C9-F2FFFAE7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Gute </a:t>
            </a:r>
            <a:r>
              <a:rPr lang="de-DE" err="1"/>
              <a:t>Commitmessages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A8526-DFFA-3AA1-F9FC-6A812C2B4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Conventional</a:t>
            </a:r>
            <a:r>
              <a:rPr lang="de-DE" b="1" dirty="0"/>
              <a:t> </a:t>
            </a:r>
            <a:r>
              <a:rPr lang="de-DE" b="1" dirty="0" err="1"/>
              <a:t>Commits</a:t>
            </a:r>
            <a:r>
              <a:rPr lang="de-DE" b="1" dirty="0"/>
              <a:t> </a:t>
            </a:r>
            <a:r>
              <a:rPr lang="de-DE" dirty="0"/>
              <a:t>sind eine Konvention zur Benennung von </a:t>
            </a:r>
            <a:r>
              <a:rPr lang="de-DE" dirty="0" err="1"/>
              <a:t>Commits</a:t>
            </a:r>
            <a:r>
              <a:rPr lang="de-DE" dirty="0"/>
              <a:t>.</a:t>
            </a:r>
          </a:p>
          <a:p>
            <a:r>
              <a:rPr lang="de-DE" dirty="0"/>
              <a:t>Mehr Übersichtlichkeit bei der Entwicklung.</a:t>
            </a:r>
          </a:p>
          <a:p>
            <a:r>
              <a:rPr lang="de-DE" dirty="0"/>
              <a:t>Automatisierung von </a:t>
            </a:r>
            <a:r>
              <a:rPr lang="de-DE" dirty="0" err="1"/>
              <a:t>Patchnotes</a:t>
            </a:r>
            <a:r>
              <a:rPr lang="de-DE" dirty="0"/>
              <a:t> möglich u.v.m.</a:t>
            </a:r>
          </a:p>
          <a:p>
            <a:r>
              <a:rPr lang="de-DE" dirty="0">
                <a:hlinkClick r:id="rId2"/>
              </a:rPr>
              <a:t>Erklärung</a:t>
            </a:r>
            <a:endParaRPr lang="de-DE" dirty="0"/>
          </a:p>
          <a:p>
            <a:r>
              <a:rPr lang="de-DE" dirty="0">
                <a:hlinkClick r:id="rId3"/>
              </a:rPr>
              <a:t>Cheat-Sheet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CFA96E-A6F6-9E83-B73A-D40DB2CAF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546" y="3873219"/>
            <a:ext cx="6803651" cy="27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493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E0868-0D49-7798-9FC4-2870D1FF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Flow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8F0F7D-B524-8A15-1257-54933493CF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Masterbranch entspricht </a:t>
            </a:r>
            <a:r>
              <a:rPr lang="de-DE" dirty="0" err="1"/>
              <a:t>veröffentlicher</a:t>
            </a:r>
            <a:r>
              <a:rPr lang="de-DE" dirty="0"/>
              <a:t> Version.</a:t>
            </a:r>
          </a:p>
          <a:p>
            <a:r>
              <a:rPr lang="de-DE" dirty="0"/>
              <a:t>Gut für Webseiten, schlecht für Anwendungsentwicklung.</a:t>
            </a:r>
          </a:p>
          <a:p>
            <a:r>
              <a:rPr lang="de-DE" dirty="0"/>
              <a:t>Kein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BFC7146-BD46-7FCB-D220-20E5FC880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1476" y="1437909"/>
            <a:ext cx="4381511" cy="4739054"/>
          </a:xfrm>
        </p:spPr>
      </p:pic>
    </p:spTree>
    <p:extLst>
      <p:ext uri="{BB962C8B-B14F-4D97-AF65-F5344CB8AC3E}">
        <p14:creationId xmlns:p14="http://schemas.microsoft.com/office/powerpoint/2010/main" val="9712641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D66B36-7AC9-F4E0-07C0-D1BDACF1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5" y="0"/>
            <a:ext cx="1188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B480AA0-0364-0DB4-31E4-84A54702F74C}"/>
              </a:ext>
            </a:extLst>
          </p:cNvPr>
          <p:cNvSpPr/>
          <p:nvPr/>
        </p:nvSpPr>
        <p:spPr>
          <a:xfrm>
            <a:off x="8566835" y="3016042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Mache einen Snapshot vom Index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92507C31-1DC2-832F-7FFC-6E949AD71B92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7001DF92-8D81-F72A-F244-2338748821A7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2DF8796F-A2D6-524B-095D-37E142EFFF5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86E8C21B-7D05-02D7-B393-A453FA8D41E1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4E3B9EF4-9312-3071-DA05-163F0C63B40B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72" name="Grafik 71" descr="Geöffneter Ordner mit einfarbiger Füllung">
                <a:extLst>
                  <a:ext uri="{FF2B5EF4-FFF2-40B4-BE49-F238E27FC236}">
                    <a16:creationId xmlns:a16="http://schemas.microsoft.com/office/drawing/2014/main" id="{D289DE78-AB91-95C8-1B6E-F51E8EC7A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73" name="Grafik 72" descr="Papier Silhouette">
                <a:extLst>
                  <a:ext uri="{FF2B5EF4-FFF2-40B4-BE49-F238E27FC236}">
                    <a16:creationId xmlns:a16="http://schemas.microsoft.com/office/drawing/2014/main" id="{19536ECE-337B-2C37-26EA-C95646FDF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8A5534C-74D1-A07B-9C96-A3651E675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3BA74968-E78B-5857-6CE8-EDD7BCC5CE65}"/>
                  </a:ext>
                </a:extLst>
              </p:cNvPr>
              <p:cNvCxnSpPr>
                <a:cxnSpLocks/>
                <a:endCxn id="7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677B8FD3-FEA6-7279-3FA8-4BFBF7D86A20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8DF2ED2A-D596-F748-D7ED-C55462BCCAC1}"/>
              </a:ext>
            </a:extLst>
          </p:cNvPr>
          <p:cNvGrpSpPr/>
          <p:nvPr/>
        </p:nvGrpSpPr>
        <p:grpSpPr>
          <a:xfrm>
            <a:off x="6754595" y="2039372"/>
            <a:ext cx="1453776" cy="1815356"/>
            <a:chOff x="6874281" y="2039372"/>
            <a:chExt cx="1453776" cy="1815356"/>
          </a:xfrm>
        </p:grpSpPr>
        <p:pic>
          <p:nvPicPr>
            <p:cNvPr id="84" name="Grafik 83" descr="Kamera mit einfarbiger Füllung">
              <a:extLst>
                <a:ext uri="{FF2B5EF4-FFF2-40B4-BE49-F238E27FC236}">
                  <a16:creationId xmlns:a16="http://schemas.microsoft.com/office/drawing/2014/main" id="{9B3C9C96-60D0-0072-EBAA-0495B0AED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86" name="Pfeil: nach rechts 85">
              <a:extLst>
                <a:ext uri="{FF2B5EF4-FFF2-40B4-BE49-F238E27FC236}">
                  <a16:creationId xmlns:a16="http://schemas.microsoft.com/office/drawing/2014/main" id="{9E31237E-0D71-38C0-D258-5A9B82E64D82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-m „add A“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69763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82BD7-B03E-A06C-BC1C-5CB7C49D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FB9075-C040-C0E2-C306-309CC3EEDB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Es gibt 5 Branch Arten (Feature, </a:t>
            </a:r>
            <a:r>
              <a:rPr lang="de-DE" dirty="0" err="1"/>
              <a:t>develop</a:t>
            </a:r>
            <a:r>
              <a:rPr lang="de-DE" dirty="0"/>
              <a:t>, release, </a:t>
            </a:r>
            <a:r>
              <a:rPr lang="de-DE" dirty="0" err="1"/>
              <a:t>hotfix</a:t>
            </a:r>
            <a:r>
              <a:rPr lang="de-DE" dirty="0"/>
              <a:t>, master)</a:t>
            </a:r>
          </a:p>
          <a:p>
            <a:r>
              <a:rPr lang="de-DE" dirty="0"/>
              <a:t>Master Branch ist Veröffentlichte Version.</a:t>
            </a:r>
          </a:p>
          <a:p>
            <a:r>
              <a:rPr lang="de-DE" dirty="0"/>
              <a:t>Es gibt einen </a:t>
            </a:r>
            <a:r>
              <a:rPr lang="de-DE" dirty="0" err="1"/>
              <a:t>development</a:t>
            </a:r>
            <a:r>
              <a:rPr lang="de-DE" dirty="0"/>
              <a:t> Branch auf dem gearbeitet und von dem </a:t>
            </a:r>
            <a:r>
              <a:rPr lang="de-DE" dirty="0" err="1"/>
              <a:t>abgebrancht</a:t>
            </a:r>
            <a:r>
              <a:rPr lang="de-DE" dirty="0"/>
              <a:t> wird.</a:t>
            </a:r>
          </a:p>
          <a:p>
            <a:r>
              <a:rPr lang="de-DE" dirty="0"/>
              <a:t>Erlaubt umfangreiches Testen von Veröffentlichung</a:t>
            </a:r>
          </a:p>
          <a:p>
            <a:r>
              <a:rPr lang="de-DE" dirty="0"/>
              <a:t>komplex</a:t>
            </a:r>
          </a:p>
          <a:p>
            <a:r>
              <a:rPr lang="de-DE" dirty="0"/>
              <a:t>Kein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08EC33A-F920-4B1D-755C-7A01F741A4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9204" y="191073"/>
            <a:ext cx="5114297" cy="6475853"/>
          </a:xfrm>
        </p:spPr>
      </p:pic>
    </p:spTree>
    <p:extLst>
      <p:ext uri="{BB962C8B-B14F-4D97-AF65-F5344CB8AC3E}">
        <p14:creationId xmlns:p14="http://schemas.microsoft.com/office/powerpoint/2010/main" val="21760818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45634-28E1-6CA2-8E06-FC2B6BC3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Mike Flow Single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6FAF20-79D9-C60C-5995-A31001AE5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Wird genutzt, wenn es nur eine supportete Produktversion gibt.</a:t>
            </a:r>
          </a:p>
          <a:p>
            <a:r>
              <a:rPr lang="de-DE" dirty="0"/>
              <a:t>Auf dem Masterbranch werden fertige Versionen getaggt.</a:t>
            </a:r>
          </a:p>
          <a:p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 erlaubt.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0EF3447-9962-A8B0-413C-8BB1E2837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0577" y="1181378"/>
            <a:ext cx="5171820" cy="4995585"/>
          </a:xfrm>
        </p:spPr>
      </p:pic>
    </p:spTree>
    <p:extLst>
      <p:ext uri="{BB962C8B-B14F-4D97-AF65-F5344CB8AC3E}">
        <p14:creationId xmlns:p14="http://schemas.microsoft.com/office/powerpoint/2010/main" val="9151010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45634-28E1-6CA2-8E06-FC2B6BC3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Mike Flow Multiple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6FAF20-79D9-C60C-5995-A31001AE5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Wird genutzt, wenn es mehrere supportete Produktversion gibt.</a:t>
            </a:r>
          </a:p>
          <a:p>
            <a:r>
              <a:rPr lang="de-DE" dirty="0"/>
              <a:t>Auf </a:t>
            </a:r>
            <a:r>
              <a:rPr lang="de-DE" dirty="0" err="1"/>
              <a:t>releasebranches</a:t>
            </a:r>
            <a:r>
              <a:rPr lang="de-DE" dirty="0"/>
              <a:t> werden fertige Versionen getaggt.</a:t>
            </a:r>
          </a:p>
          <a:p>
            <a:r>
              <a:rPr lang="de-DE" dirty="0"/>
              <a:t>Auf dem Masterbranch wird entwickelt.</a:t>
            </a:r>
          </a:p>
          <a:p>
            <a:r>
              <a:rPr lang="de-DE" dirty="0"/>
              <a:t>Bugfixes zu alten Releases kann mit </a:t>
            </a:r>
            <a:r>
              <a:rPr lang="de-DE" dirty="0" err="1"/>
              <a:t>Cherrypicks</a:t>
            </a:r>
            <a:r>
              <a:rPr lang="de-DE" dirty="0"/>
              <a:t> erfolgen.</a:t>
            </a:r>
          </a:p>
          <a:p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Rewriting</a:t>
            </a:r>
            <a:r>
              <a:rPr lang="de-DE" dirty="0"/>
              <a:t> erlaubt.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0EF3447-9962-A8B0-413C-8BB1E2837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4849" y="231482"/>
            <a:ext cx="5340234" cy="6418277"/>
          </a:xfrm>
        </p:spPr>
      </p:pic>
    </p:spTree>
    <p:extLst>
      <p:ext uri="{BB962C8B-B14F-4D97-AF65-F5344CB8AC3E}">
        <p14:creationId xmlns:p14="http://schemas.microsoft.com/office/powerpoint/2010/main" val="21107925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588894-BA90-B799-8861-08553D0C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Centralized</a:t>
            </a:r>
            <a:r>
              <a:rPr lang="de-DE" dirty="0"/>
              <a:t> 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2DCFD5-9592-72B7-B675-B64116C75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Jeder Entwickler besitzt sein eignes Lokales Repository.</a:t>
            </a:r>
          </a:p>
          <a:p>
            <a:r>
              <a:rPr lang="de-DE" dirty="0"/>
              <a:t>Der Austausch passiert über ein zentrales Repository. (</a:t>
            </a:r>
            <a:r>
              <a:rPr lang="de-DE" dirty="0" err="1"/>
              <a:t>gitlab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pic>
        <p:nvPicPr>
          <p:cNvPr id="1026" name="Picture 2" descr="Centralized workflow">
            <a:extLst>
              <a:ext uri="{FF2B5EF4-FFF2-40B4-BE49-F238E27FC236}">
                <a16:creationId xmlns:a16="http://schemas.microsoft.com/office/drawing/2014/main" id="{0A5902D4-3041-C835-6E91-4C6624CD791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4011"/>
            <a:ext cx="5181600" cy="223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194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8916E-F003-6A01-A5ED-0E0BC1AE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Integration-Manager 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9AFC1-8670-2945-8E76-DF2ED11EBD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Ein Blessed Repository stellt immer den lauffähigen Projektzustand dar.</a:t>
            </a:r>
          </a:p>
          <a:p>
            <a:r>
              <a:rPr lang="de-DE" dirty="0"/>
              <a:t>Entwickler </a:t>
            </a:r>
            <a:r>
              <a:rPr lang="de-DE" dirty="0" err="1"/>
              <a:t>clonen</a:t>
            </a:r>
            <a:r>
              <a:rPr lang="de-DE" dirty="0"/>
              <a:t> sich nicht nur ein Privates, sondern auch ein eigenes öffentliches Repository.</a:t>
            </a:r>
          </a:p>
          <a:p>
            <a:r>
              <a:rPr lang="de-DE" dirty="0"/>
              <a:t>Ein Integrationsmanager zieht sich Änderungen aus den öffentlichen Repos und integriert sie ins </a:t>
            </a:r>
            <a:r>
              <a:rPr lang="de-DE" dirty="0" err="1"/>
              <a:t>blessed</a:t>
            </a:r>
            <a:r>
              <a:rPr lang="de-DE" dirty="0"/>
              <a:t>.</a:t>
            </a:r>
          </a:p>
          <a:p>
            <a:r>
              <a:rPr lang="de-DE" dirty="0"/>
              <a:t>Gut für ungestörte </a:t>
            </a:r>
            <a:r>
              <a:rPr lang="de-DE" dirty="0" err="1"/>
              <a:t>Historyänderungen</a:t>
            </a:r>
            <a:r>
              <a:rPr lang="de-DE" dirty="0"/>
              <a:t>.</a:t>
            </a:r>
          </a:p>
          <a:p>
            <a:r>
              <a:rPr lang="de-DE" dirty="0"/>
              <a:t>Geliebt in Open-source Projekten</a:t>
            </a:r>
          </a:p>
        </p:txBody>
      </p:sp>
      <p:pic>
        <p:nvPicPr>
          <p:cNvPr id="2050" name="Picture 2" descr="Integration-manager workflow">
            <a:extLst>
              <a:ext uri="{FF2B5EF4-FFF2-40B4-BE49-F238E27FC236}">
                <a16:creationId xmlns:a16="http://schemas.microsoft.com/office/drawing/2014/main" id="{848057D0-6C44-0D6F-4618-4A5AA21CB11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36614"/>
            <a:ext cx="5181600" cy="17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3962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1DD03-1612-667A-2D89-C2EB6B53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Dictator</a:t>
            </a:r>
            <a:r>
              <a:rPr lang="de-DE" dirty="0"/>
              <a:t> und </a:t>
            </a:r>
            <a:r>
              <a:rPr lang="de-DE" dirty="0" err="1"/>
              <a:t>Lietnants</a:t>
            </a:r>
            <a:r>
              <a:rPr lang="de-DE" dirty="0"/>
              <a:t> 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8F652-377D-5A20-00D8-2976FD413C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Variante des </a:t>
            </a:r>
            <a:r>
              <a:rPr lang="de-DE" dirty="0" err="1"/>
              <a:t>multiply</a:t>
            </a:r>
            <a:r>
              <a:rPr lang="de-DE" dirty="0"/>
              <a:t>-Repository Workflows.</a:t>
            </a:r>
          </a:p>
          <a:p>
            <a:r>
              <a:rPr lang="de-DE" dirty="0"/>
              <a:t>Lieutenants sind für bestimmte Teile des Codes zuständig.</a:t>
            </a:r>
          </a:p>
          <a:p>
            <a:r>
              <a:rPr lang="de-DE" dirty="0"/>
              <a:t>Ein „</a:t>
            </a:r>
            <a:r>
              <a:rPr lang="de-DE" dirty="0" err="1"/>
              <a:t>benovelent</a:t>
            </a:r>
            <a:r>
              <a:rPr lang="de-DE" dirty="0"/>
              <a:t> </a:t>
            </a:r>
            <a:r>
              <a:rPr lang="de-DE" dirty="0" err="1"/>
              <a:t>dictator</a:t>
            </a:r>
            <a:r>
              <a:rPr lang="de-DE" dirty="0"/>
              <a:t>“ entscheidet, welche Änderungen in sein - für alle grundlegendes - Repository eingehen.</a:t>
            </a:r>
          </a:p>
          <a:p>
            <a:r>
              <a:rPr lang="de-DE" dirty="0"/>
              <a:t>Beliebt in sehr großen Open-Source Projekten.</a:t>
            </a:r>
          </a:p>
        </p:txBody>
      </p:sp>
      <p:pic>
        <p:nvPicPr>
          <p:cNvPr id="3074" name="Picture 2" descr="Benevolent dictator workflow">
            <a:extLst>
              <a:ext uri="{FF2B5EF4-FFF2-40B4-BE49-F238E27FC236}">
                <a16:creationId xmlns:a16="http://schemas.microsoft.com/office/drawing/2014/main" id="{848EDB9B-37D1-E573-018F-BB4A52A5A50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67032"/>
            <a:ext cx="5181600" cy="266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866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B309FC3-5E68-F531-CCC8-151CABDA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8" y="0"/>
            <a:ext cx="11533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354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F9188-75A9-5B34-8B91-842D0994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Continuous Integration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85C4929-8C8C-0156-8BED-BAE23721C852}"/>
              </a:ext>
            </a:extLst>
          </p:cNvPr>
          <p:cNvSpPr/>
          <p:nvPr/>
        </p:nvSpPr>
        <p:spPr>
          <a:xfrm>
            <a:off x="636373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Build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E8484B1-15CF-4F2C-1EC5-5DD79A2AAAA2}"/>
              </a:ext>
            </a:extLst>
          </p:cNvPr>
          <p:cNvSpPr/>
          <p:nvPr/>
        </p:nvSpPr>
        <p:spPr>
          <a:xfrm>
            <a:off x="1614616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145353A-8497-7BD9-A7A4-7F61F6ED9FD0}"/>
              </a:ext>
            </a:extLst>
          </p:cNvPr>
          <p:cNvSpPr/>
          <p:nvPr/>
        </p:nvSpPr>
        <p:spPr>
          <a:xfrm>
            <a:off x="2656867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Unit Test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BA0542CB-00AD-17DD-4C86-565A3DBA2701}"/>
              </a:ext>
            </a:extLst>
          </p:cNvPr>
          <p:cNvSpPr/>
          <p:nvPr/>
        </p:nvSpPr>
        <p:spPr>
          <a:xfrm>
            <a:off x="3635110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B47E777-BC5C-76B9-87E5-76E099BAE738}"/>
              </a:ext>
            </a:extLst>
          </p:cNvPr>
          <p:cNvSpPr/>
          <p:nvPr/>
        </p:nvSpPr>
        <p:spPr>
          <a:xfrm>
            <a:off x="4677361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Merge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80900127-C730-3081-956B-3B1233746478}"/>
              </a:ext>
            </a:extLst>
          </p:cNvPr>
          <p:cNvSpPr/>
          <p:nvPr/>
        </p:nvSpPr>
        <p:spPr>
          <a:xfrm>
            <a:off x="5655604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5B4FC80-9F9C-F9D3-4715-D683D65D6448}"/>
              </a:ext>
            </a:extLst>
          </p:cNvPr>
          <p:cNvSpPr/>
          <p:nvPr/>
        </p:nvSpPr>
        <p:spPr>
          <a:xfrm>
            <a:off x="6697855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Acceptance Test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0E28AB73-2F08-B525-AF72-EFA5F9F896B6}"/>
              </a:ext>
            </a:extLst>
          </p:cNvPr>
          <p:cNvSpPr/>
          <p:nvPr/>
        </p:nvSpPr>
        <p:spPr>
          <a:xfrm>
            <a:off x="7676098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82D2DCD-4094-7A4D-3E21-706D2621944E}"/>
              </a:ext>
            </a:extLst>
          </p:cNvPr>
          <p:cNvSpPr/>
          <p:nvPr/>
        </p:nvSpPr>
        <p:spPr>
          <a:xfrm>
            <a:off x="8718349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Staging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A27EF561-E1AD-E720-0E25-148E714542AF}"/>
              </a:ext>
            </a:extLst>
          </p:cNvPr>
          <p:cNvSpPr/>
          <p:nvPr/>
        </p:nvSpPr>
        <p:spPr>
          <a:xfrm>
            <a:off x="9696592" y="5318224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D4542093-A27D-EC9E-7D74-BEF4CAC96610}"/>
              </a:ext>
            </a:extLst>
          </p:cNvPr>
          <p:cNvSpPr/>
          <p:nvPr/>
        </p:nvSpPr>
        <p:spPr>
          <a:xfrm>
            <a:off x="10738843" y="5257800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Production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F7C95924-4DB8-001E-19A3-42B7F6104BD2}"/>
              </a:ext>
            </a:extLst>
          </p:cNvPr>
          <p:cNvSpPr/>
          <p:nvPr/>
        </p:nvSpPr>
        <p:spPr>
          <a:xfrm>
            <a:off x="636373" y="5934647"/>
            <a:ext cx="11016870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Continuous Deployments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6A9B936-1752-B977-1483-79B53F421F1D}"/>
              </a:ext>
            </a:extLst>
          </p:cNvPr>
          <p:cNvSpPr/>
          <p:nvPr/>
        </p:nvSpPr>
        <p:spPr>
          <a:xfrm>
            <a:off x="636373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Build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D932DA46-D72F-C662-A1BD-B5E5DB8AEB8D}"/>
              </a:ext>
            </a:extLst>
          </p:cNvPr>
          <p:cNvSpPr/>
          <p:nvPr/>
        </p:nvSpPr>
        <p:spPr>
          <a:xfrm>
            <a:off x="1614616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09EC42F-120F-0C0E-4A5A-8AB21098EB4A}"/>
              </a:ext>
            </a:extLst>
          </p:cNvPr>
          <p:cNvSpPr/>
          <p:nvPr/>
        </p:nvSpPr>
        <p:spPr>
          <a:xfrm>
            <a:off x="2656867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Unit Test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919CB63-A11A-1F9D-F500-7D955C8A85D0}"/>
              </a:ext>
            </a:extLst>
          </p:cNvPr>
          <p:cNvSpPr/>
          <p:nvPr/>
        </p:nvSpPr>
        <p:spPr>
          <a:xfrm>
            <a:off x="3635110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31776EE7-573C-7FF5-6F3B-4BAB1EEA1036}"/>
              </a:ext>
            </a:extLst>
          </p:cNvPr>
          <p:cNvSpPr/>
          <p:nvPr/>
        </p:nvSpPr>
        <p:spPr>
          <a:xfrm>
            <a:off x="4677361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Merge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44FE7D85-406F-A79C-9DB7-9941A3CE64AC}"/>
              </a:ext>
            </a:extLst>
          </p:cNvPr>
          <p:cNvSpPr/>
          <p:nvPr/>
        </p:nvSpPr>
        <p:spPr>
          <a:xfrm>
            <a:off x="5655604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2E94106-B1C1-F808-DA8F-C2F0E9620DE2}"/>
              </a:ext>
            </a:extLst>
          </p:cNvPr>
          <p:cNvSpPr/>
          <p:nvPr/>
        </p:nvSpPr>
        <p:spPr>
          <a:xfrm>
            <a:off x="6697855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Acceptance Test</a:t>
            </a: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BEA3447F-7F82-F340-2C10-015228BB728C}"/>
              </a:ext>
            </a:extLst>
          </p:cNvPr>
          <p:cNvSpPr/>
          <p:nvPr/>
        </p:nvSpPr>
        <p:spPr>
          <a:xfrm>
            <a:off x="7676098" y="3568961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6926CC6D-8815-2D77-6CE5-3175D46B44CE}"/>
              </a:ext>
            </a:extLst>
          </p:cNvPr>
          <p:cNvSpPr/>
          <p:nvPr/>
        </p:nvSpPr>
        <p:spPr>
          <a:xfrm>
            <a:off x="8718349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Staging</a:t>
            </a: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F5B76225-53E1-3A95-FE1A-314EE4B79EF8}"/>
              </a:ext>
            </a:extLst>
          </p:cNvPr>
          <p:cNvSpPr/>
          <p:nvPr/>
        </p:nvSpPr>
        <p:spPr>
          <a:xfrm>
            <a:off x="9696592" y="3568961"/>
            <a:ext cx="978408" cy="484632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Manual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6395E0D5-0CBE-79F7-2741-8A0D25CA66EA}"/>
              </a:ext>
            </a:extLst>
          </p:cNvPr>
          <p:cNvSpPr/>
          <p:nvPr/>
        </p:nvSpPr>
        <p:spPr>
          <a:xfrm>
            <a:off x="10738843" y="3508537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Deploy to Production</a:t>
            </a:r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AE262242-C05A-FE2D-A7D0-060AB76E3B5E}"/>
              </a:ext>
            </a:extLst>
          </p:cNvPr>
          <p:cNvSpPr/>
          <p:nvPr/>
        </p:nvSpPr>
        <p:spPr>
          <a:xfrm>
            <a:off x="636373" y="4185384"/>
            <a:ext cx="11016870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Continuous Delivery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88F087AA-2E1E-4575-6689-E77348F3F956}"/>
              </a:ext>
            </a:extLst>
          </p:cNvPr>
          <p:cNvSpPr/>
          <p:nvPr/>
        </p:nvSpPr>
        <p:spPr>
          <a:xfrm>
            <a:off x="636373" y="1762054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Build</a:t>
            </a:r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6E06FDD2-B3F4-7EFD-5CFA-23041119A133}"/>
              </a:ext>
            </a:extLst>
          </p:cNvPr>
          <p:cNvSpPr/>
          <p:nvPr/>
        </p:nvSpPr>
        <p:spPr>
          <a:xfrm>
            <a:off x="1614616" y="1822478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58C5C5A0-7AF1-DAB1-7EC5-DE722FC1C4DB}"/>
              </a:ext>
            </a:extLst>
          </p:cNvPr>
          <p:cNvSpPr/>
          <p:nvPr/>
        </p:nvSpPr>
        <p:spPr>
          <a:xfrm>
            <a:off x="2656867" y="1762054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Unit Test</a:t>
            </a:r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FDE1E919-6843-5C0E-B4C4-1BECA8F30B85}"/>
              </a:ext>
            </a:extLst>
          </p:cNvPr>
          <p:cNvSpPr/>
          <p:nvPr/>
        </p:nvSpPr>
        <p:spPr>
          <a:xfrm>
            <a:off x="3635110" y="1822478"/>
            <a:ext cx="978408" cy="484632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Automatic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872E4D8-71E4-7FE3-1D6A-4F19B8A0728E}"/>
              </a:ext>
            </a:extLst>
          </p:cNvPr>
          <p:cNvSpPr/>
          <p:nvPr/>
        </p:nvSpPr>
        <p:spPr>
          <a:xfrm>
            <a:off x="4677361" y="1762054"/>
            <a:ext cx="91440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Merge</a:t>
            </a: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183279FC-877D-9F7D-087D-D2EB762F4103}"/>
              </a:ext>
            </a:extLst>
          </p:cNvPr>
          <p:cNvSpPr/>
          <p:nvPr/>
        </p:nvSpPr>
        <p:spPr>
          <a:xfrm>
            <a:off x="636373" y="2438901"/>
            <a:ext cx="495538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Continuous Integration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2A51B47-1CB0-6543-A5C4-6D1A53A6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421" y="0"/>
            <a:ext cx="4773822" cy="33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989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4B586-D639-3ED2-6B07-E2D9D84A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Sehr einfaches Beispiel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EE7359A-F1C8-F260-1BBA-FCED809B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27" y="2570018"/>
            <a:ext cx="3711534" cy="2747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82EB27-D680-6CE4-3CE9-D2C47AEF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363" y="1626119"/>
            <a:ext cx="619843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4078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0FC35-077E-4A9E-F6F5-FA4B745F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C36CEB-EEAC-2409-5122-2CBBAFF9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Submodul ist ein Repository in einem Repository (dem Superprojekt).</a:t>
            </a:r>
          </a:p>
        </p:txBody>
      </p:sp>
      <p:pic>
        <p:nvPicPr>
          <p:cNvPr id="81" name="Grafik 80" descr="Geöffneter Ordner mit einfarbiger Füllung">
            <a:extLst>
              <a:ext uri="{FF2B5EF4-FFF2-40B4-BE49-F238E27FC236}">
                <a16:creationId xmlns:a16="http://schemas.microsoft.com/office/drawing/2014/main" id="{24D09BC7-89E2-420E-B3DF-5A840F1EB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9727" y="3187493"/>
            <a:ext cx="752080" cy="806197"/>
          </a:xfrm>
          <a:prstGeom prst="rect">
            <a:avLst/>
          </a:prstGeom>
        </p:spPr>
      </p:pic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1F9AB7D8-C025-8288-2ED2-E1FE83DF776D}"/>
              </a:ext>
            </a:extLst>
          </p:cNvPr>
          <p:cNvGrpSpPr/>
          <p:nvPr/>
        </p:nvGrpSpPr>
        <p:grpSpPr>
          <a:xfrm>
            <a:off x="5585767" y="4007537"/>
            <a:ext cx="682382" cy="534450"/>
            <a:chOff x="5317720" y="2870917"/>
            <a:chExt cx="682382" cy="534450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1CC0879B-69F3-BB14-4125-9A9DF7AE2F55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BA35C4BC-A765-1734-F252-566D77AA070C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86" name="Grafik 85" descr="Papier Silhouette">
                <a:extLst>
                  <a:ext uri="{FF2B5EF4-FFF2-40B4-BE49-F238E27FC236}">
                    <a16:creationId xmlns:a16="http://schemas.microsoft.com/office/drawing/2014/main" id="{D5B58FC1-AD58-B6F0-08B5-1A1890491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83D5AD6E-818F-BFFC-B62D-E98B4E9D8F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</a:t>
                </a:r>
              </a:p>
            </p:txBody>
          </p:sp>
        </p:grp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05000557-9CD9-D77B-E0BC-D647E8317804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64D647A7-2D3C-F6AD-EE89-1523190A6F68}"/>
              </a:ext>
            </a:extLst>
          </p:cNvPr>
          <p:cNvCxnSpPr/>
          <p:nvPr/>
        </p:nvCxnSpPr>
        <p:spPr>
          <a:xfrm>
            <a:off x="5585767" y="4007537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ED0DF682-FFD7-9026-FA49-43204F7BAE38}"/>
              </a:ext>
            </a:extLst>
          </p:cNvPr>
          <p:cNvCxnSpPr>
            <a:cxnSpLocks/>
          </p:cNvCxnSpPr>
          <p:nvPr/>
        </p:nvCxnSpPr>
        <p:spPr>
          <a:xfrm>
            <a:off x="5585767" y="4837053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3EF82A2D-A988-4723-902D-4E6A3A2106A6}"/>
              </a:ext>
            </a:extLst>
          </p:cNvPr>
          <p:cNvGrpSpPr/>
          <p:nvPr/>
        </p:nvGrpSpPr>
        <p:grpSpPr>
          <a:xfrm>
            <a:off x="5766363" y="4438698"/>
            <a:ext cx="1058422" cy="1907505"/>
            <a:chOff x="10027368" y="3831596"/>
            <a:chExt cx="1058422" cy="1907505"/>
          </a:xfrm>
        </p:grpSpPr>
        <p:pic>
          <p:nvPicPr>
            <p:cNvPr id="91" name="Grafik 90" descr="Geöffneter Ordner mit einfarbiger Füllung">
              <a:extLst>
                <a:ext uri="{FF2B5EF4-FFF2-40B4-BE49-F238E27FC236}">
                  <a16:creationId xmlns:a16="http://schemas.microsoft.com/office/drawing/2014/main" id="{016B4999-CC37-03BF-E0F1-FE16BE81D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27368" y="3831596"/>
              <a:ext cx="752080" cy="806197"/>
            </a:xfrm>
            <a:prstGeom prst="rect">
              <a:avLst/>
            </a:prstGeom>
          </p:spPr>
        </p:pic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A6CAE9D5-6637-6005-C69C-D03D15C424B3}"/>
                </a:ext>
              </a:extLst>
            </p:cNvPr>
            <p:cNvCxnSpPr>
              <a:cxnSpLocks/>
              <a:endCxn id="99" idx="1"/>
            </p:cNvCxnSpPr>
            <p:nvPr/>
          </p:nvCxnSpPr>
          <p:spPr>
            <a:xfrm>
              <a:off x="10403408" y="4928146"/>
              <a:ext cx="166492" cy="0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4C8CC322-5B68-7F88-FF71-5E1F2B0FE19D}"/>
                </a:ext>
              </a:extLst>
            </p:cNvPr>
            <p:cNvGrpSpPr/>
            <p:nvPr/>
          </p:nvGrpSpPr>
          <p:grpSpPr>
            <a:xfrm>
              <a:off x="10569900" y="4670200"/>
              <a:ext cx="515890" cy="515890"/>
              <a:chOff x="5484212" y="2889477"/>
              <a:chExt cx="515890" cy="515890"/>
            </a:xfrm>
          </p:grpSpPr>
          <p:pic>
            <p:nvPicPr>
              <p:cNvPr id="99" name="Grafik 98" descr="Papier Silhouette">
                <a:extLst>
                  <a:ext uri="{FF2B5EF4-FFF2-40B4-BE49-F238E27FC236}">
                    <a16:creationId xmlns:a16="http://schemas.microsoft.com/office/drawing/2014/main" id="{947EEDE1-D475-DB22-738F-8A03AC9EE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2447FD75-70BD-470E-3482-E66A3249D15D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/>
                    </a:solidFill>
                  </a:rPr>
                  <a:t>X</a:t>
                </a:r>
              </a:p>
            </p:txBody>
          </p:sp>
        </p:grp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48629F2C-9818-3758-927A-3A6878537106}"/>
                </a:ext>
              </a:extLst>
            </p:cNvPr>
            <p:cNvCxnSpPr/>
            <p:nvPr/>
          </p:nvCxnSpPr>
          <p:spPr>
            <a:xfrm>
              <a:off x="10403408" y="4651640"/>
              <a:ext cx="0" cy="829516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7AF99C2B-B17E-F9C2-41F1-C37341D2406D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10403408" y="5481156"/>
              <a:ext cx="166492" cy="1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7AC9ED19-FE27-2662-8977-E7509670648F}"/>
                </a:ext>
              </a:extLst>
            </p:cNvPr>
            <p:cNvGrpSpPr/>
            <p:nvPr/>
          </p:nvGrpSpPr>
          <p:grpSpPr>
            <a:xfrm>
              <a:off x="10569900" y="5223211"/>
              <a:ext cx="515890" cy="515890"/>
              <a:chOff x="5484212" y="3442488"/>
              <a:chExt cx="515890" cy="515890"/>
            </a:xfrm>
          </p:grpSpPr>
          <p:pic>
            <p:nvPicPr>
              <p:cNvPr id="97" name="Grafik 96" descr="Papier Silhouette">
                <a:extLst>
                  <a:ext uri="{FF2B5EF4-FFF2-40B4-BE49-F238E27FC236}">
                    <a16:creationId xmlns:a16="http://schemas.microsoft.com/office/drawing/2014/main" id="{FEF5F47B-1B7E-FA91-1C74-7D79FDCB5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14FC6184-1757-0997-E12F-252E03FACD47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chemeClr val="accent1"/>
                    </a:solidFill>
                  </a:rPr>
                  <a:t>Y</a:t>
                </a:r>
              </a:p>
            </p:txBody>
          </p:sp>
        </p:grp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AFB4C612-FC13-C641-2C73-F5ED3EB619CD}"/>
              </a:ext>
            </a:extLst>
          </p:cNvPr>
          <p:cNvGrpSpPr/>
          <p:nvPr/>
        </p:nvGrpSpPr>
        <p:grpSpPr>
          <a:xfrm>
            <a:off x="2772572" y="3798533"/>
            <a:ext cx="678443" cy="834156"/>
            <a:chOff x="9920835" y="3928007"/>
            <a:chExt cx="678443" cy="834156"/>
          </a:xfrm>
        </p:grpSpPr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014AD529-4972-DEAB-C06D-E4667D9F14D6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95426881-FEFC-F569-3B19-D4F16111272B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3A05AB82-0FDF-AE3B-C185-6EEF927B211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6DCD4877-CD9E-620F-2FE7-66E7F3510307}"/>
                </a:ext>
              </a:extLst>
            </p:cNvPr>
            <p:cNvGrpSpPr/>
            <p:nvPr/>
          </p:nvGrpSpPr>
          <p:grpSpPr>
            <a:xfrm>
              <a:off x="10078721" y="3956256"/>
              <a:ext cx="400244" cy="559691"/>
              <a:chOff x="2352044" y="4250897"/>
              <a:chExt cx="1308420" cy="2102958"/>
            </a:xfrm>
          </p:grpSpPr>
          <p:pic>
            <p:nvPicPr>
              <p:cNvPr id="104" name="Grafik 103" descr="Geöffneter Ordner mit einfarbiger Füllung">
                <a:extLst>
                  <a:ext uri="{FF2B5EF4-FFF2-40B4-BE49-F238E27FC236}">
                    <a16:creationId xmlns:a16="http://schemas.microsoft.com/office/drawing/2014/main" id="{C3115B5A-3D5C-B825-26F2-3519E13CD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05" name="Grafik 104" descr="Papier Silhouette">
                <a:extLst>
                  <a:ext uri="{FF2B5EF4-FFF2-40B4-BE49-F238E27FC236}">
                    <a16:creationId xmlns:a16="http://schemas.microsoft.com/office/drawing/2014/main" id="{259C6D66-33A5-C92E-28CA-20375144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0ECE3277-5CAD-7309-57DE-32CEF00E8CFF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>
                <a:extLst>
                  <a:ext uri="{FF2B5EF4-FFF2-40B4-BE49-F238E27FC236}">
                    <a16:creationId xmlns:a16="http://schemas.microsoft.com/office/drawing/2014/main" id="{E5330A9A-ACFD-4F6B-2C39-F31C8E369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7390B1DF-3840-30AB-273F-A2FD19B9BB0F}"/>
                  </a:ext>
                </a:extLst>
              </p:cNvPr>
              <p:cNvCxnSpPr>
                <a:cxnSpLocks/>
                <a:endCxn id="105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36E8483B-515F-4CFF-13D9-4B2998A110D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pic>
            <p:nvPicPr>
              <p:cNvPr id="110" name="Grafik 109" descr="Geöffneter Ordner mit einfarbiger Füllung">
                <a:extLst>
                  <a:ext uri="{FF2B5EF4-FFF2-40B4-BE49-F238E27FC236}">
                    <a16:creationId xmlns:a16="http://schemas.microsoft.com/office/drawing/2014/main" id="{B9497FFB-F81D-93DC-BB44-D5E4513AB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908385" y="5547658"/>
                <a:ext cx="752079" cy="806197"/>
              </a:xfrm>
              <a:prstGeom prst="rect">
                <a:avLst/>
              </a:prstGeom>
            </p:spPr>
          </p:pic>
        </p:grpSp>
      </p:grp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7258E0D6-ED24-CF1C-6B62-C11E1E8CD712}"/>
              </a:ext>
            </a:extLst>
          </p:cNvPr>
          <p:cNvGrpSpPr/>
          <p:nvPr/>
        </p:nvGrpSpPr>
        <p:grpSpPr>
          <a:xfrm>
            <a:off x="8239901" y="5103997"/>
            <a:ext cx="678443" cy="834156"/>
            <a:chOff x="8796005" y="4921235"/>
            <a:chExt cx="678443" cy="834156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EF260678-E861-C428-8F85-BA8C3B0DBEF3}"/>
                </a:ext>
              </a:extLst>
            </p:cNvPr>
            <p:cNvGrpSpPr/>
            <p:nvPr/>
          </p:nvGrpSpPr>
          <p:grpSpPr>
            <a:xfrm>
              <a:off x="8796005" y="4921235"/>
              <a:ext cx="678443" cy="834156"/>
              <a:chOff x="8508806" y="1088308"/>
              <a:chExt cx="678443" cy="834156"/>
            </a:xfrm>
          </p:grpSpPr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712CD74A-FB93-3A01-3B7B-0412E6DDEDCD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>
                    <a:solidFill>
                      <a:schemeClr val="accent1"/>
                    </a:solidFill>
                  </a:rPr>
                  <a:t>abc1</a:t>
                </a:r>
              </a:p>
            </p:txBody>
          </p:sp>
          <p:sp>
            <p:nvSpPr>
              <p:cNvPr id="124" name="Rechteck 123">
                <a:extLst>
                  <a:ext uri="{FF2B5EF4-FFF2-40B4-BE49-F238E27FC236}">
                    <a16:creationId xmlns:a16="http://schemas.microsoft.com/office/drawing/2014/main" id="{F66427B1-A329-9240-7BD8-26A471DBE0AD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15" name="Grafik 114" descr="Geöffneter Ordner mit einfarbiger Füllung">
              <a:extLst>
                <a:ext uri="{FF2B5EF4-FFF2-40B4-BE49-F238E27FC236}">
                  <a16:creationId xmlns:a16="http://schemas.microsoft.com/office/drawing/2014/main" id="{82CBA493-0BFB-8ADE-ABA3-4B91FACF9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53891" y="4949485"/>
              <a:ext cx="230061" cy="214565"/>
            </a:xfrm>
            <a:prstGeom prst="rect">
              <a:avLst/>
            </a:prstGeom>
          </p:spPr>
        </p:pic>
        <p:pic>
          <p:nvPicPr>
            <p:cNvPr id="116" name="Grafik 115" descr="Papier Silhouette">
              <a:extLst>
                <a:ext uri="{FF2B5EF4-FFF2-40B4-BE49-F238E27FC236}">
                  <a16:creationId xmlns:a16="http://schemas.microsoft.com/office/drawing/2014/main" id="{3032151E-FE75-714D-277D-1B48A0F78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119851" y="5172675"/>
              <a:ext cx="157810" cy="137302"/>
            </a:xfrm>
            <a:prstGeom prst="rect">
              <a:avLst/>
            </a:prstGeom>
          </p:spPr>
        </p:pic>
        <p:pic>
          <p:nvPicPr>
            <p:cNvPr id="117" name="Grafik 116" descr="Papier Silhouette">
              <a:extLst>
                <a:ext uri="{FF2B5EF4-FFF2-40B4-BE49-F238E27FC236}">
                  <a16:creationId xmlns:a16="http://schemas.microsoft.com/office/drawing/2014/main" id="{B0D1B89F-2E84-7880-5EE4-97B856CE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119851" y="5319857"/>
              <a:ext cx="157810" cy="137302"/>
            </a:xfrm>
            <a:prstGeom prst="rect">
              <a:avLst/>
            </a:prstGeom>
          </p:spPr>
        </p:pic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C4A6379B-006C-AB7D-21B8-16006BB568AF}"/>
                </a:ext>
              </a:extLst>
            </p:cNvPr>
            <p:cNvCxnSpPr/>
            <p:nvPr/>
          </p:nvCxnSpPr>
          <p:spPr>
            <a:xfrm>
              <a:off x="9068921" y="5167736"/>
              <a:ext cx="0" cy="220772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CC4D7FC4-424E-0CCE-62D5-A9B18297CE9F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>
              <a:off x="9068921" y="5388507"/>
              <a:ext cx="50930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8A17FA90-DD70-6D8F-A16F-6227414272CD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>
              <a:off x="9068921" y="5241326"/>
              <a:ext cx="50930" cy="0"/>
            </a:xfrm>
            <a:prstGeom prst="line">
              <a:avLst/>
            </a:prstGeom>
            <a:ln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1F9C9947-46CA-B2E4-E71D-A9110D8F4A48}"/>
                </a:ext>
              </a:extLst>
            </p:cNvPr>
            <p:cNvSpPr txBox="1"/>
            <p:nvPr/>
          </p:nvSpPr>
          <p:spPr>
            <a:xfrm>
              <a:off x="9076334" y="5135721"/>
              <a:ext cx="2375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solidFill>
                    <a:schemeClr val="accent1"/>
                  </a:solidFill>
                </a:rPr>
                <a:t>X</a:t>
              </a: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881E9C6E-C920-E929-ACBC-209E8B989D9F}"/>
                </a:ext>
              </a:extLst>
            </p:cNvPr>
            <p:cNvSpPr txBox="1"/>
            <p:nvPr/>
          </p:nvSpPr>
          <p:spPr>
            <a:xfrm>
              <a:off x="9082746" y="5283339"/>
              <a:ext cx="2343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solidFill>
                    <a:schemeClr val="accent1"/>
                  </a:solidFill>
                </a:rPr>
                <a:t>Y</a:t>
              </a:r>
            </a:p>
          </p:txBody>
        </p:sp>
      </p:grpSp>
      <p:sp>
        <p:nvSpPr>
          <p:cNvPr id="126" name="Textfeld 125">
            <a:extLst>
              <a:ext uri="{FF2B5EF4-FFF2-40B4-BE49-F238E27FC236}">
                <a16:creationId xmlns:a16="http://schemas.microsoft.com/office/drawing/2014/main" id="{436EF730-FC27-1FC1-9D29-4174FEB0E027}"/>
              </a:ext>
            </a:extLst>
          </p:cNvPr>
          <p:cNvSpPr txBox="1"/>
          <p:nvPr/>
        </p:nvSpPr>
        <p:spPr>
          <a:xfrm>
            <a:off x="2088666" y="3019910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Super Projekt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65B86C0E-0AB8-F815-5CAD-374A00EFB2F6}"/>
              </a:ext>
            </a:extLst>
          </p:cNvPr>
          <p:cNvSpPr txBox="1"/>
          <p:nvPr/>
        </p:nvSpPr>
        <p:spPr>
          <a:xfrm>
            <a:off x="8508924" y="433577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Submodul</a:t>
            </a:r>
          </a:p>
        </p:txBody>
      </p:sp>
      <p:sp>
        <p:nvSpPr>
          <p:cNvPr id="128" name="Geschweifte Klammer links 127">
            <a:extLst>
              <a:ext uri="{FF2B5EF4-FFF2-40B4-BE49-F238E27FC236}">
                <a16:creationId xmlns:a16="http://schemas.microsoft.com/office/drawing/2014/main" id="{A32B612D-CDBD-5E52-23C0-67CD2C561B0D}"/>
              </a:ext>
            </a:extLst>
          </p:cNvPr>
          <p:cNvSpPr/>
          <p:nvPr/>
        </p:nvSpPr>
        <p:spPr>
          <a:xfrm>
            <a:off x="4251941" y="3331596"/>
            <a:ext cx="323219" cy="1752600"/>
          </a:xfrm>
          <a:prstGeom prst="leftBrace">
            <a:avLst>
              <a:gd name="adj1" fmla="val 45661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Geschweifte Klammer links 128">
            <a:extLst>
              <a:ext uri="{FF2B5EF4-FFF2-40B4-BE49-F238E27FC236}">
                <a16:creationId xmlns:a16="http://schemas.microsoft.com/office/drawing/2014/main" id="{F6DA1149-BEC9-DD42-9D96-F7C7813D0C75}"/>
              </a:ext>
            </a:extLst>
          </p:cNvPr>
          <p:cNvSpPr/>
          <p:nvPr/>
        </p:nvSpPr>
        <p:spPr>
          <a:xfrm rot="10800000">
            <a:off x="7379756" y="4565433"/>
            <a:ext cx="323219" cy="1752600"/>
          </a:xfrm>
          <a:prstGeom prst="leftBrace">
            <a:avLst>
              <a:gd name="adj1" fmla="val 45661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0" name="Freihandform: Form 129">
            <a:extLst>
              <a:ext uri="{FF2B5EF4-FFF2-40B4-BE49-F238E27FC236}">
                <a16:creationId xmlns:a16="http://schemas.microsoft.com/office/drawing/2014/main" id="{72BB2CF3-AA89-27A7-933E-CE564FE3501B}"/>
              </a:ext>
            </a:extLst>
          </p:cNvPr>
          <p:cNvSpPr/>
          <p:nvPr/>
        </p:nvSpPr>
        <p:spPr>
          <a:xfrm>
            <a:off x="4699921" y="28391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30C0143-64B2-6F7C-A0D9-FD940BB48473}"/>
              </a:ext>
            </a:extLst>
          </p:cNvPr>
          <p:cNvSpPr txBox="1"/>
          <p:nvPr/>
        </p:nvSpPr>
        <p:spPr>
          <a:xfrm>
            <a:off x="10083800" y="1661581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Repository</a:t>
            </a:r>
          </a:p>
        </p:txBody>
      </p: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2588F117-609A-7FAE-4675-109899F9B7DE}"/>
              </a:ext>
            </a:extLst>
          </p:cNvPr>
          <p:cNvGrpSpPr/>
          <p:nvPr/>
        </p:nvGrpSpPr>
        <p:grpSpPr>
          <a:xfrm>
            <a:off x="1493594" y="3345067"/>
            <a:ext cx="2595661" cy="1636969"/>
            <a:chOff x="543318" y="4255617"/>
            <a:chExt cx="2595661" cy="1636969"/>
          </a:xfrm>
        </p:grpSpPr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0401C9F5-8B2B-2E78-98F6-907EA1C9B5D6}"/>
                </a:ext>
              </a:extLst>
            </p:cNvPr>
            <p:cNvSpPr/>
            <p:nvPr/>
          </p:nvSpPr>
          <p:spPr>
            <a:xfrm>
              <a:off x="543318" y="4304104"/>
              <a:ext cx="2595661" cy="1588482"/>
            </a:xfrm>
            <a:custGeom>
              <a:avLst/>
              <a:gdLst>
                <a:gd name="connsiteX0" fmla="*/ 324036 w 2595661"/>
                <a:gd name="connsiteY0" fmla="*/ 293404 h 1588482"/>
                <a:gd name="connsiteX1" fmla="*/ 144892 w 2595661"/>
                <a:gd name="connsiteY1" fmla="*/ 472548 h 1588482"/>
                <a:gd name="connsiteX2" fmla="*/ 144892 w 2595661"/>
                <a:gd name="connsiteY2" fmla="*/ 1189103 h 1588482"/>
                <a:gd name="connsiteX3" fmla="*/ 324036 w 2595661"/>
                <a:gd name="connsiteY3" fmla="*/ 1368247 h 1588482"/>
                <a:gd name="connsiteX4" fmla="*/ 2245281 w 2595661"/>
                <a:gd name="connsiteY4" fmla="*/ 1368247 h 1588482"/>
                <a:gd name="connsiteX5" fmla="*/ 2424425 w 2595661"/>
                <a:gd name="connsiteY5" fmla="*/ 1189103 h 1588482"/>
                <a:gd name="connsiteX6" fmla="*/ 2424425 w 2595661"/>
                <a:gd name="connsiteY6" fmla="*/ 472548 h 1588482"/>
                <a:gd name="connsiteX7" fmla="*/ 2245281 w 2595661"/>
                <a:gd name="connsiteY7" fmla="*/ 293404 h 1588482"/>
                <a:gd name="connsiteX8" fmla="*/ 264752 w 2595661"/>
                <a:gd name="connsiteY8" fmla="*/ 0 h 1588482"/>
                <a:gd name="connsiteX9" fmla="*/ 2330909 w 2595661"/>
                <a:gd name="connsiteY9" fmla="*/ 0 h 1588482"/>
                <a:gd name="connsiteX10" fmla="*/ 2595661 w 2595661"/>
                <a:gd name="connsiteY10" fmla="*/ 264752 h 1588482"/>
                <a:gd name="connsiteX11" fmla="*/ 2595661 w 2595661"/>
                <a:gd name="connsiteY11" fmla="*/ 1323730 h 1588482"/>
                <a:gd name="connsiteX12" fmla="*/ 2330909 w 2595661"/>
                <a:gd name="connsiteY12" fmla="*/ 1588482 h 1588482"/>
                <a:gd name="connsiteX13" fmla="*/ 264752 w 2595661"/>
                <a:gd name="connsiteY13" fmla="*/ 1588482 h 1588482"/>
                <a:gd name="connsiteX14" fmla="*/ 0 w 2595661"/>
                <a:gd name="connsiteY14" fmla="*/ 1323730 h 1588482"/>
                <a:gd name="connsiteX15" fmla="*/ 0 w 2595661"/>
                <a:gd name="connsiteY15" fmla="*/ 264752 h 1588482"/>
                <a:gd name="connsiteX16" fmla="*/ 264752 w 2595661"/>
                <a:gd name="connsiteY16" fmla="*/ 0 h 158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95661" h="1588482">
                  <a:moveTo>
                    <a:pt x="324036" y="293404"/>
                  </a:moveTo>
                  <a:cubicBezTo>
                    <a:pt x="225098" y="293404"/>
                    <a:pt x="144892" y="373610"/>
                    <a:pt x="144892" y="472548"/>
                  </a:cubicBezTo>
                  <a:lnTo>
                    <a:pt x="144892" y="1189103"/>
                  </a:lnTo>
                  <a:cubicBezTo>
                    <a:pt x="144892" y="1288041"/>
                    <a:pt x="225098" y="1368247"/>
                    <a:pt x="324036" y="1368247"/>
                  </a:cubicBezTo>
                  <a:lnTo>
                    <a:pt x="2245281" y="1368247"/>
                  </a:lnTo>
                  <a:cubicBezTo>
                    <a:pt x="2344219" y="1368247"/>
                    <a:pt x="2424425" y="1288041"/>
                    <a:pt x="2424425" y="1189103"/>
                  </a:cubicBezTo>
                  <a:lnTo>
                    <a:pt x="2424425" y="472548"/>
                  </a:lnTo>
                  <a:cubicBezTo>
                    <a:pt x="2424425" y="373610"/>
                    <a:pt x="2344219" y="293404"/>
                    <a:pt x="2245281" y="293404"/>
                  </a:cubicBezTo>
                  <a:close/>
                  <a:moveTo>
                    <a:pt x="264752" y="0"/>
                  </a:moveTo>
                  <a:lnTo>
                    <a:pt x="2330909" y="0"/>
                  </a:lnTo>
                  <a:cubicBezTo>
                    <a:pt x="2477127" y="0"/>
                    <a:pt x="2595661" y="118534"/>
                    <a:pt x="2595661" y="264752"/>
                  </a:cubicBezTo>
                  <a:lnTo>
                    <a:pt x="2595661" y="1323730"/>
                  </a:lnTo>
                  <a:cubicBezTo>
                    <a:pt x="2595661" y="1469948"/>
                    <a:pt x="2477127" y="1588482"/>
                    <a:pt x="2330909" y="1588482"/>
                  </a:cubicBezTo>
                  <a:lnTo>
                    <a:pt x="264752" y="1588482"/>
                  </a:lnTo>
                  <a:cubicBezTo>
                    <a:pt x="118534" y="1588482"/>
                    <a:pt x="0" y="1469948"/>
                    <a:pt x="0" y="1323730"/>
                  </a:cubicBezTo>
                  <a:lnTo>
                    <a:pt x="0" y="264752"/>
                  </a:lnTo>
                  <a:cubicBezTo>
                    <a:pt x="0" y="118534"/>
                    <a:pt x="118534" y="0"/>
                    <a:pt x="264752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4D8BE446-999B-8136-F64D-63FBF96BD859}"/>
                </a:ext>
              </a:extLst>
            </p:cNvPr>
            <p:cNvSpPr txBox="1"/>
            <p:nvPr/>
          </p:nvSpPr>
          <p:spPr>
            <a:xfrm>
              <a:off x="1243870" y="4255617"/>
              <a:ext cx="118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Repository</a:t>
              </a:r>
            </a:p>
          </p:txBody>
        </p:sp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0BC2DCF9-9F91-F6B9-EFA1-A80775C00145}"/>
              </a:ext>
            </a:extLst>
          </p:cNvPr>
          <p:cNvGrpSpPr/>
          <p:nvPr/>
        </p:nvGrpSpPr>
        <p:grpSpPr>
          <a:xfrm>
            <a:off x="2035917" y="3929850"/>
            <a:ext cx="515890" cy="515890"/>
            <a:chOff x="9391322" y="4382182"/>
            <a:chExt cx="515890" cy="515890"/>
          </a:xfrm>
        </p:grpSpPr>
        <p:pic>
          <p:nvPicPr>
            <p:cNvPr id="141" name="Grafik 140" descr="Papier Silhouette">
              <a:extLst>
                <a:ext uri="{FF2B5EF4-FFF2-40B4-BE49-F238E27FC236}">
                  <a16:creationId xmlns:a16="http://schemas.microsoft.com/office/drawing/2014/main" id="{A3BD449E-2949-C400-E9B7-78D4EAF4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142" name="Textfeld 141">
              <a:extLst>
                <a:ext uri="{FF2B5EF4-FFF2-40B4-BE49-F238E27FC236}">
                  <a16:creationId xmlns:a16="http://schemas.microsoft.com/office/drawing/2014/main" id="{F3188B81-DCCC-45D0-0F47-7B6A613D6C48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28559B3B-F08C-BDCA-9837-A17D92448AD7}"/>
              </a:ext>
            </a:extLst>
          </p:cNvPr>
          <p:cNvGrpSpPr/>
          <p:nvPr/>
        </p:nvGrpSpPr>
        <p:grpSpPr>
          <a:xfrm>
            <a:off x="9529837" y="5253227"/>
            <a:ext cx="515890" cy="515890"/>
            <a:chOff x="9722868" y="3344567"/>
            <a:chExt cx="515890" cy="515890"/>
          </a:xfrm>
        </p:grpSpPr>
        <p:pic>
          <p:nvPicPr>
            <p:cNvPr id="149" name="Grafik 148" descr="Papier Silhouette">
              <a:extLst>
                <a:ext uri="{FF2B5EF4-FFF2-40B4-BE49-F238E27FC236}">
                  <a16:creationId xmlns:a16="http://schemas.microsoft.com/office/drawing/2014/main" id="{0219CC06-7DA4-5094-4732-A8F687E43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722868" y="3344567"/>
              <a:ext cx="515890" cy="515890"/>
            </a:xfrm>
            <a:prstGeom prst="rect">
              <a:avLst/>
            </a:prstGeom>
          </p:spPr>
        </p:pic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ACB0F697-E554-39D5-4856-6AF55EFDCB0F}"/>
                </a:ext>
              </a:extLst>
            </p:cNvPr>
            <p:cNvSpPr txBox="1"/>
            <p:nvPr/>
          </p:nvSpPr>
          <p:spPr>
            <a:xfrm>
              <a:off x="9814206" y="342265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Y</a:t>
              </a:r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CD04B737-6116-05D0-6FEF-EEFB94899C1D}"/>
              </a:ext>
            </a:extLst>
          </p:cNvPr>
          <p:cNvGrpSpPr/>
          <p:nvPr/>
        </p:nvGrpSpPr>
        <p:grpSpPr>
          <a:xfrm>
            <a:off x="9040787" y="5253227"/>
            <a:ext cx="515890" cy="515890"/>
            <a:chOff x="10060295" y="4375908"/>
            <a:chExt cx="515890" cy="515890"/>
          </a:xfrm>
        </p:grpSpPr>
        <p:pic>
          <p:nvPicPr>
            <p:cNvPr id="151" name="Grafik 150" descr="Papier Silhouette">
              <a:extLst>
                <a:ext uri="{FF2B5EF4-FFF2-40B4-BE49-F238E27FC236}">
                  <a16:creationId xmlns:a16="http://schemas.microsoft.com/office/drawing/2014/main" id="{2FE79302-FA4A-FB85-2A09-31E901447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060295" y="4375908"/>
              <a:ext cx="515890" cy="515890"/>
            </a:xfrm>
            <a:prstGeom prst="rect">
              <a:avLst/>
            </a:prstGeom>
          </p:spPr>
        </p:pic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C648F673-9098-D455-DFD5-686298EFF8BA}"/>
                </a:ext>
              </a:extLst>
            </p:cNvPr>
            <p:cNvSpPr txBox="1"/>
            <p:nvPr/>
          </p:nvSpPr>
          <p:spPr>
            <a:xfrm>
              <a:off x="10151633" y="445399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X</a:t>
              </a:r>
            </a:p>
          </p:txBody>
        </p:sp>
      </p:grp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024AEE8E-36A1-C538-8853-9AA198038F40}"/>
              </a:ext>
            </a:extLst>
          </p:cNvPr>
          <p:cNvGrpSpPr/>
          <p:nvPr/>
        </p:nvGrpSpPr>
        <p:grpSpPr>
          <a:xfrm>
            <a:off x="7808372" y="4637713"/>
            <a:ext cx="2595661" cy="1636969"/>
            <a:chOff x="543318" y="4255617"/>
            <a:chExt cx="2595661" cy="1636969"/>
          </a:xfrm>
        </p:grpSpPr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6B35278-F367-C914-136E-BD8B918139E4}"/>
                </a:ext>
              </a:extLst>
            </p:cNvPr>
            <p:cNvSpPr/>
            <p:nvPr/>
          </p:nvSpPr>
          <p:spPr>
            <a:xfrm>
              <a:off x="543318" y="4304104"/>
              <a:ext cx="2595661" cy="1588482"/>
            </a:xfrm>
            <a:custGeom>
              <a:avLst/>
              <a:gdLst>
                <a:gd name="connsiteX0" fmla="*/ 324036 w 2595661"/>
                <a:gd name="connsiteY0" fmla="*/ 293404 h 1588482"/>
                <a:gd name="connsiteX1" fmla="*/ 144892 w 2595661"/>
                <a:gd name="connsiteY1" fmla="*/ 472548 h 1588482"/>
                <a:gd name="connsiteX2" fmla="*/ 144892 w 2595661"/>
                <a:gd name="connsiteY2" fmla="*/ 1189103 h 1588482"/>
                <a:gd name="connsiteX3" fmla="*/ 324036 w 2595661"/>
                <a:gd name="connsiteY3" fmla="*/ 1368247 h 1588482"/>
                <a:gd name="connsiteX4" fmla="*/ 2245281 w 2595661"/>
                <a:gd name="connsiteY4" fmla="*/ 1368247 h 1588482"/>
                <a:gd name="connsiteX5" fmla="*/ 2424425 w 2595661"/>
                <a:gd name="connsiteY5" fmla="*/ 1189103 h 1588482"/>
                <a:gd name="connsiteX6" fmla="*/ 2424425 w 2595661"/>
                <a:gd name="connsiteY6" fmla="*/ 472548 h 1588482"/>
                <a:gd name="connsiteX7" fmla="*/ 2245281 w 2595661"/>
                <a:gd name="connsiteY7" fmla="*/ 293404 h 1588482"/>
                <a:gd name="connsiteX8" fmla="*/ 264752 w 2595661"/>
                <a:gd name="connsiteY8" fmla="*/ 0 h 1588482"/>
                <a:gd name="connsiteX9" fmla="*/ 2330909 w 2595661"/>
                <a:gd name="connsiteY9" fmla="*/ 0 h 1588482"/>
                <a:gd name="connsiteX10" fmla="*/ 2595661 w 2595661"/>
                <a:gd name="connsiteY10" fmla="*/ 264752 h 1588482"/>
                <a:gd name="connsiteX11" fmla="*/ 2595661 w 2595661"/>
                <a:gd name="connsiteY11" fmla="*/ 1323730 h 1588482"/>
                <a:gd name="connsiteX12" fmla="*/ 2330909 w 2595661"/>
                <a:gd name="connsiteY12" fmla="*/ 1588482 h 1588482"/>
                <a:gd name="connsiteX13" fmla="*/ 264752 w 2595661"/>
                <a:gd name="connsiteY13" fmla="*/ 1588482 h 1588482"/>
                <a:gd name="connsiteX14" fmla="*/ 0 w 2595661"/>
                <a:gd name="connsiteY14" fmla="*/ 1323730 h 1588482"/>
                <a:gd name="connsiteX15" fmla="*/ 0 w 2595661"/>
                <a:gd name="connsiteY15" fmla="*/ 264752 h 1588482"/>
                <a:gd name="connsiteX16" fmla="*/ 264752 w 2595661"/>
                <a:gd name="connsiteY16" fmla="*/ 0 h 158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95661" h="1588482">
                  <a:moveTo>
                    <a:pt x="324036" y="293404"/>
                  </a:moveTo>
                  <a:cubicBezTo>
                    <a:pt x="225098" y="293404"/>
                    <a:pt x="144892" y="373610"/>
                    <a:pt x="144892" y="472548"/>
                  </a:cubicBezTo>
                  <a:lnTo>
                    <a:pt x="144892" y="1189103"/>
                  </a:lnTo>
                  <a:cubicBezTo>
                    <a:pt x="144892" y="1288041"/>
                    <a:pt x="225098" y="1368247"/>
                    <a:pt x="324036" y="1368247"/>
                  </a:cubicBezTo>
                  <a:lnTo>
                    <a:pt x="2245281" y="1368247"/>
                  </a:lnTo>
                  <a:cubicBezTo>
                    <a:pt x="2344219" y="1368247"/>
                    <a:pt x="2424425" y="1288041"/>
                    <a:pt x="2424425" y="1189103"/>
                  </a:cubicBezTo>
                  <a:lnTo>
                    <a:pt x="2424425" y="472548"/>
                  </a:lnTo>
                  <a:cubicBezTo>
                    <a:pt x="2424425" y="373610"/>
                    <a:pt x="2344219" y="293404"/>
                    <a:pt x="2245281" y="293404"/>
                  </a:cubicBezTo>
                  <a:close/>
                  <a:moveTo>
                    <a:pt x="264752" y="0"/>
                  </a:moveTo>
                  <a:lnTo>
                    <a:pt x="2330909" y="0"/>
                  </a:lnTo>
                  <a:cubicBezTo>
                    <a:pt x="2477127" y="0"/>
                    <a:pt x="2595661" y="118534"/>
                    <a:pt x="2595661" y="264752"/>
                  </a:cubicBezTo>
                  <a:lnTo>
                    <a:pt x="2595661" y="1323730"/>
                  </a:lnTo>
                  <a:cubicBezTo>
                    <a:pt x="2595661" y="1469948"/>
                    <a:pt x="2477127" y="1588482"/>
                    <a:pt x="2330909" y="1588482"/>
                  </a:cubicBezTo>
                  <a:lnTo>
                    <a:pt x="264752" y="1588482"/>
                  </a:lnTo>
                  <a:cubicBezTo>
                    <a:pt x="118534" y="1588482"/>
                    <a:pt x="0" y="1469948"/>
                    <a:pt x="0" y="1323730"/>
                  </a:cubicBezTo>
                  <a:lnTo>
                    <a:pt x="0" y="264752"/>
                  </a:lnTo>
                  <a:cubicBezTo>
                    <a:pt x="0" y="118534"/>
                    <a:pt x="118534" y="0"/>
                    <a:pt x="264752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/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192C3E63-F85A-C2EF-A48A-D4F2C3BDE69F}"/>
                </a:ext>
              </a:extLst>
            </p:cNvPr>
            <p:cNvSpPr txBox="1"/>
            <p:nvPr/>
          </p:nvSpPr>
          <p:spPr>
            <a:xfrm>
              <a:off x="1243870" y="4255617"/>
              <a:ext cx="118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Repository</a:t>
              </a:r>
            </a:p>
          </p:txBody>
        </p:sp>
      </p:grpSp>
      <p:pic>
        <p:nvPicPr>
          <p:cNvPr id="131" name="Grafik 130" descr="Datenbank mit einfarbiger Füllung">
            <a:extLst>
              <a:ext uri="{FF2B5EF4-FFF2-40B4-BE49-F238E27FC236}">
                <a16:creationId xmlns:a16="http://schemas.microsoft.com/office/drawing/2014/main" id="{FF109A1D-C4B4-B73F-315E-F97E41C24E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65176" y="2935031"/>
            <a:ext cx="721608" cy="721608"/>
          </a:xfrm>
          <a:prstGeom prst="rect">
            <a:avLst/>
          </a:prstGeom>
        </p:spPr>
      </p:pic>
      <p:pic>
        <p:nvPicPr>
          <p:cNvPr id="125" name="Grafik 124" descr="Datenbank mit einfarbiger Füllung">
            <a:extLst>
              <a:ext uri="{FF2B5EF4-FFF2-40B4-BE49-F238E27FC236}">
                <a16:creationId xmlns:a16="http://schemas.microsoft.com/office/drawing/2014/main" id="{1795374F-19AE-13F2-9421-16D2245E2D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98352" y="4220787"/>
            <a:ext cx="721608" cy="721608"/>
          </a:xfrm>
          <a:prstGeom prst="rect">
            <a:avLst/>
          </a:prstGeom>
        </p:spPr>
      </p:pic>
      <p:sp>
        <p:nvSpPr>
          <p:cNvPr id="158" name="Sprechblase: rechteckig mit abgerundeten Ecken 157">
            <a:extLst>
              <a:ext uri="{FF2B5EF4-FFF2-40B4-BE49-F238E27FC236}">
                <a16:creationId xmlns:a16="http://schemas.microsoft.com/office/drawing/2014/main" id="{4F4BA1F8-FE23-C18D-F9F5-0B21209E0DE8}"/>
              </a:ext>
            </a:extLst>
          </p:cNvPr>
          <p:cNvSpPr/>
          <p:nvPr/>
        </p:nvSpPr>
        <p:spPr>
          <a:xfrm>
            <a:off x="3406520" y="4247903"/>
            <a:ext cx="325178" cy="152874"/>
          </a:xfrm>
          <a:prstGeom prst="wedgeRoundRectCallout">
            <a:avLst>
              <a:gd name="adj1" fmla="val -70959"/>
              <a:gd name="adj2" fmla="val 4610"/>
              <a:gd name="adj3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8000" rIns="18000"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</a:rPr>
              <a:t>abc1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5EB5D52F-EB96-7FD8-0F13-C569C85C97D9}"/>
              </a:ext>
            </a:extLst>
          </p:cNvPr>
          <p:cNvSpPr txBox="1"/>
          <p:nvPr/>
        </p:nvSpPr>
        <p:spPr>
          <a:xfrm>
            <a:off x="3847076" y="90543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16"/>
              </a:rPr>
              <a:t>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91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5BAD055-CBAB-B25D-755F-C7008C424CAE}"/>
              </a:ext>
            </a:extLst>
          </p:cNvPr>
          <p:cNvSpPr/>
          <p:nvPr/>
        </p:nvSpPr>
        <p:spPr>
          <a:xfrm>
            <a:off x="2081432" y="3371008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 eine weitere Datei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7BB5467-0C2A-3A2B-972A-BE66679A0F2A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BCE30353-E514-9A6B-AFB9-602D91FFA26D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8916572A-8880-2FAA-3C09-ACB6E73E2CE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95AA5583-91CB-233D-09E1-B29C7D118B8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4173376-8C84-9793-E997-6645CB782A14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9" name="Grafik 18" descr="Geöffneter Ordner mit einfarbiger Füllung">
                <a:extLst>
                  <a:ext uri="{FF2B5EF4-FFF2-40B4-BE49-F238E27FC236}">
                    <a16:creationId xmlns:a16="http://schemas.microsoft.com/office/drawing/2014/main" id="{5E0437CC-2E7E-DB7E-5DAD-C45A7C07E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20" name="Grafik 19" descr="Papier Silhouette">
                <a:extLst>
                  <a:ext uri="{FF2B5EF4-FFF2-40B4-BE49-F238E27FC236}">
                    <a16:creationId xmlns:a16="http://schemas.microsoft.com/office/drawing/2014/main" id="{47DA3E2D-3B4C-BAF9-9C21-775EB8676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7919C8C2-230A-CB8B-A7A8-01C58773E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2CE25163-6DDC-F5C8-A4C1-6D4A0411F84E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5FA9EFF-C436-F901-0A8A-13CF4BE85568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62692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82E8A-040E-4EC0-3090-4C203759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- Nutzen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846DB7-8E7E-BA75-48AE-C1748958F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 in Unterprojekte aufteilen:</a:t>
            </a:r>
          </a:p>
          <a:p>
            <a:pPr lvl="1"/>
            <a:r>
              <a:rPr lang="de-DE" dirty="0"/>
              <a:t>Aufteilung von Verantwortlichkeiten</a:t>
            </a:r>
          </a:p>
          <a:p>
            <a:pPr lvl="1"/>
            <a:r>
              <a:rPr lang="de-DE" dirty="0"/>
              <a:t>kleinere Repos = schnellere Übertragung des Repos.</a:t>
            </a:r>
          </a:p>
          <a:p>
            <a:pPr lvl="1"/>
            <a:r>
              <a:rPr lang="de-DE" dirty="0"/>
              <a:t>Zugangsberechtigungen pro Submodul konfigurierbar.</a:t>
            </a:r>
          </a:p>
          <a:p>
            <a:r>
              <a:rPr lang="de-DE" dirty="0"/>
              <a:t>Einbindung von anderen Projekten.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0719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9F5F7-67B3-BF3B-CC56-C601AE5B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41432-CFB0-36CC-9377-433D6FCCE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Erstelle ein Repository in deinem Repository (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im </a:t>
            </a:r>
            <a:r>
              <a:rPr lang="de-DE" dirty="0" err="1"/>
              <a:t>Unterordnder</a:t>
            </a:r>
            <a:r>
              <a:rPr lang="de-DE" dirty="0"/>
              <a:t>) oder an einem anderen Ort.</a:t>
            </a:r>
          </a:p>
          <a:p>
            <a:r>
              <a:rPr lang="de-DE" dirty="0"/>
              <a:t>Füge das Repo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path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als Submodul hinzu.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41787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C43B3-AF4A-3414-F41E-7DF80CDA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herunterladen/updaten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2D060-AEB9-9964-559F-CC14FAC7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Lade ein Repo mit Submodulen herunter.</a:t>
            </a:r>
          </a:p>
          <a:p>
            <a:r>
              <a:rPr lang="de-DE" dirty="0"/>
              <a:t>Initialisiere die Submodule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Lade den Inhalt der Submodule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update</a:t>
            </a:r>
          </a:p>
          <a:p>
            <a:r>
              <a:rPr lang="de-DE" dirty="0"/>
              <a:t>ODER: Lade Submodule direkt mit: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clone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recurse-submodules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endParaRPr lang="de-DE" dirty="0"/>
          </a:p>
          <a:p>
            <a:r>
              <a:rPr lang="de-DE" dirty="0"/>
              <a:t>Remote Submodule updaten: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update --remote</a:t>
            </a:r>
          </a:p>
        </p:txBody>
      </p:sp>
    </p:spTree>
    <p:extLst>
      <p:ext uri="{BB962C8B-B14F-4D97-AF65-F5344CB8AC3E}">
        <p14:creationId xmlns:p14="http://schemas.microsoft.com/office/powerpoint/2010/main" val="12391516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ED430-9DB3-E1F2-3C1F-E14F2F0B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Achtung beim </a:t>
            </a:r>
            <a:r>
              <a:rPr lang="de-DE" dirty="0" err="1"/>
              <a:t>Checkout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B145D9-DBB8-44EF-891D-D93731372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recurse-submodules</a:t>
            </a:r>
            <a:r>
              <a:rPr lang="de-DE" dirty="0"/>
              <a:t> bei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switch</a:t>
            </a:r>
            <a:r>
              <a:rPr lang="de-DE" dirty="0"/>
              <a:t> oder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dirty="0"/>
              <a:t>, um auch die Submodule auf den jeweils gespeicherten Stand upzudaten.</a:t>
            </a:r>
          </a:p>
          <a:p>
            <a:r>
              <a:rPr lang="de-DE" dirty="0"/>
              <a:t>Um ein Submodul zu laden verwende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update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5897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A3957-DBB9-61EE-06D0-96362895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Submodule löschen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70769A-0CF0-F16F-5234-89F2C78BC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Lösche den Ordner mit dem Submodul im Working Tree: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Lösche das Modul im Repository: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.git/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modules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/&lt;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submodule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Lösche die Referenz zum Submodul in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.git/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Mache einen Commit, um zu sichern, dass das Submodul entfernt ist.</a:t>
            </a:r>
          </a:p>
        </p:txBody>
      </p:sp>
    </p:spTree>
    <p:extLst>
      <p:ext uri="{BB962C8B-B14F-4D97-AF65-F5344CB8AC3E}">
        <p14:creationId xmlns:p14="http://schemas.microsoft.com/office/powerpoint/2010/main" val="9318303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049105"/>
              </p:ext>
            </p:extLst>
          </p:nvPr>
        </p:nvGraphicFramePr>
        <p:xfrm>
          <a:off x="838200" y="905121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Submodul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Repository, dass in einem anderen Repository (dem Superprojekt) eingebettet 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Superprojekt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Repository, dass Submodule besitzt.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866455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459186"/>
              </p:ext>
            </p:extLst>
          </p:nvPr>
        </p:nvGraphicFramePr>
        <p:xfrm>
          <a:off x="838200" y="2491878"/>
          <a:ext cx="10515600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submodule</a:t>
                      </a:r>
                      <a:r>
                        <a:rPr lang="de-DE" sz="1600" dirty="0">
                          <a:hlinkClick r:id="rId2"/>
                        </a:rPr>
                        <a:t> </a:t>
                      </a:r>
                      <a:r>
                        <a:rPr lang="de-DE" sz="1600" dirty="0" err="1">
                          <a:hlinkClick r:id="rId2"/>
                        </a:rPr>
                        <a:t>add</a:t>
                      </a:r>
                      <a:r>
                        <a:rPr lang="de-DE" sz="1600" dirty="0">
                          <a:hlinkClick r:id="rId2"/>
                        </a:rPr>
                        <a:t> &lt;</a:t>
                      </a:r>
                      <a:r>
                        <a:rPr lang="de-DE" sz="1600" dirty="0" err="1">
                          <a:hlinkClick r:id="rId2"/>
                        </a:rPr>
                        <a:t>url|path</a:t>
                      </a:r>
                      <a:r>
                        <a:rPr lang="de-DE" sz="1600" dirty="0">
                          <a:hlinkClick r:id="rId2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das Repo als </a:t>
                      </a:r>
                      <a:r>
                        <a:rPr lang="de-DE" sz="1600" dirty="0" err="1"/>
                        <a:t>Subodul</a:t>
                      </a:r>
                      <a:r>
                        <a:rPr lang="de-DE" sz="1600" dirty="0"/>
                        <a:t> hinzu.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7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submodule</a:t>
                      </a:r>
                      <a:r>
                        <a:rPr lang="de-DE" sz="1600" dirty="0">
                          <a:hlinkClick r:id="rId3"/>
                        </a:rPr>
                        <a:t> </a:t>
                      </a:r>
                      <a:r>
                        <a:rPr lang="de-DE" sz="1600" dirty="0" err="1">
                          <a:hlinkClick r:id="rId3"/>
                        </a:rPr>
                        <a:t>init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Inizialisiert</a:t>
                      </a:r>
                      <a:r>
                        <a:rPr lang="de-DE" sz="1600" dirty="0"/>
                        <a:t> die Submodule, die im Index hinterlegt sind.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1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submodule</a:t>
                      </a:r>
                      <a:r>
                        <a:rPr lang="de-DE" sz="1600" dirty="0">
                          <a:hlinkClick r:id="rId4"/>
                        </a:rPr>
                        <a:t> update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den Zustand des Submoduls, der im Index hinterlegt 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6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submodule</a:t>
                      </a:r>
                      <a:r>
                        <a:rPr lang="de-DE" sz="1600" dirty="0">
                          <a:hlinkClick r:id="rId5"/>
                        </a:rPr>
                        <a:t> update --remote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Macht einen pull beim Submodul.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switch --</a:t>
                      </a:r>
                      <a:r>
                        <a:rPr lang="de-DE" sz="1600" dirty="0" err="1">
                          <a:hlinkClick r:id="rId6"/>
                        </a:rPr>
                        <a:t>recurse-submodules</a:t>
                      </a:r>
                      <a:r>
                        <a:rPr lang="de-DE" sz="1600" dirty="0">
                          <a:hlinkClick r:id="rId6"/>
                        </a:rPr>
                        <a:t> &lt;</a:t>
                      </a:r>
                      <a:r>
                        <a:rPr lang="de-DE" sz="1600" dirty="0" err="1">
                          <a:hlinkClick r:id="rId6"/>
                        </a:rPr>
                        <a:t>branch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Lädt auch die Submodule beim </a:t>
                      </a:r>
                      <a:r>
                        <a:rPr lang="de-DE" sz="1600" dirty="0" err="1"/>
                        <a:t>Branchwechsel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63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7"/>
                        </a:rPr>
                        <a:t>git </a:t>
                      </a:r>
                      <a:r>
                        <a:rPr lang="de-DE" sz="1600" dirty="0" err="1">
                          <a:hlinkClick r:id="rId7"/>
                        </a:rPr>
                        <a:t>checkout</a:t>
                      </a:r>
                      <a:r>
                        <a:rPr lang="de-DE" sz="1600" dirty="0">
                          <a:hlinkClick r:id="rId7"/>
                        </a:rPr>
                        <a:t> --</a:t>
                      </a:r>
                      <a:r>
                        <a:rPr lang="de-DE" sz="1600" dirty="0" err="1">
                          <a:hlinkClick r:id="rId7"/>
                        </a:rPr>
                        <a:t>recurse-submodules</a:t>
                      </a:r>
                      <a:r>
                        <a:rPr lang="de-DE" sz="1600" dirty="0">
                          <a:hlinkClick r:id="rId7"/>
                        </a:rPr>
                        <a:t> &lt;</a:t>
                      </a:r>
                      <a:r>
                        <a:rPr lang="de-DE" sz="1600" dirty="0" err="1">
                          <a:hlinkClick r:id="rId7"/>
                        </a:rPr>
                        <a:t>commit-isch</a:t>
                      </a:r>
                      <a:r>
                        <a:rPr lang="de-DE" sz="1600" dirty="0">
                          <a:hlinkClick r:id="rId7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Lädt auch die Submodule beim </a:t>
                      </a:r>
                      <a:r>
                        <a:rPr lang="de-DE" sz="1600" dirty="0" err="1"/>
                        <a:t>Branchwechsel</a:t>
                      </a:r>
                      <a:r>
                        <a:rPr lang="de-DE" sz="1600" dirty="0"/>
                        <a:t>.</a:t>
                      </a:r>
                    </a:p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17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8"/>
                        </a:rPr>
                        <a:t>git </a:t>
                      </a:r>
                      <a:r>
                        <a:rPr lang="de-DE" sz="1600" dirty="0" err="1">
                          <a:hlinkClick r:id="rId8"/>
                        </a:rPr>
                        <a:t>clone</a:t>
                      </a:r>
                      <a:r>
                        <a:rPr lang="de-DE" sz="1600" dirty="0">
                          <a:hlinkClick r:id="rId8"/>
                        </a:rPr>
                        <a:t> --</a:t>
                      </a:r>
                      <a:r>
                        <a:rPr lang="de-DE" sz="1600" dirty="0" err="1">
                          <a:hlinkClick r:id="rId8"/>
                        </a:rPr>
                        <a:t>recurse-submodules</a:t>
                      </a:r>
                      <a:r>
                        <a:rPr lang="de-DE" sz="1600" dirty="0">
                          <a:hlinkClick r:id="rId8"/>
                        </a:rPr>
                        <a:t> &lt;</a:t>
                      </a:r>
                      <a:r>
                        <a:rPr lang="de-DE" sz="1600" dirty="0" err="1">
                          <a:hlinkClick r:id="rId8"/>
                        </a:rPr>
                        <a:t>url</a:t>
                      </a:r>
                      <a:r>
                        <a:rPr lang="de-DE" sz="1600" dirty="0">
                          <a:hlinkClick r:id="rId8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Lädt auch die Submodules beim Klonen herunter.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824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9493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9D2E60-9CDC-579C-E520-253454CA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- git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405B1ED-DFFD-7B75-3C25-8B1E08B3E0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Gut für Einsteiger, die die Grundbegriffe kennen.</a:t>
            </a:r>
          </a:p>
          <a:p>
            <a:r>
              <a:rPr lang="de-DE" dirty="0"/>
              <a:t>Englisch</a:t>
            </a:r>
          </a:p>
          <a:p>
            <a:r>
              <a:rPr lang="de-DE" dirty="0"/>
              <a:t>Konsole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44B7F41-DB1D-16A1-E413-EEA9392001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2619" y="1825625"/>
            <a:ext cx="3540761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0270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16D4F-ECCA-2DC6-F9E0-CCE65E1A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-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52A9F3-93AA-1349-4094-652A1F6813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Detailliert</a:t>
            </a:r>
          </a:p>
          <a:p>
            <a:r>
              <a:rPr lang="de-DE" dirty="0"/>
              <a:t>Einsteigerfreundlich</a:t>
            </a:r>
          </a:p>
          <a:p>
            <a:r>
              <a:rPr lang="de-DE" dirty="0"/>
              <a:t>Englisch</a:t>
            </a:r>
          </a:p>
          <a:p>
            <a:r>
              <a:rPr lang="de-DE" dirty="0"/>
              <a:t>Konsole</a:t>
            </a:r>
          </a:p>
          <a:p>
            <a:r>
              <a:rPr lang="de-DE" dirty="0"/>
              <a:t>Super Online-Präsenz zum Nachschlagen von Befehlen: </a:t>
            </a:r>
            <a:r>
              <a:rPr lang="de-DE" dirty="0">
                <a:hlinkClick r:id="rId2"/>
              </a:rPr>
              <a:t>https://git-scm.com/docs</a:t>
            </a:r>
            <a:endParaRPr lang="de-DE" dirty="0"/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4E63202-CC64-2C1E-EC59-5F420C891D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9203" y="1825625"/>
            <a:ext cx="3527594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4774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91676E91-E003-4D2E-5813-C46E0886BB86}"/>
              </a:ext>
            </a:extLst>
          </p:cNvPr>
          <p:cNvSpPr/>
          <p:nvPr/>
        </p:nvSpPr>
        <p:spPr>
          <a:xfrm>
            <a:off x="5500935" y="3417099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9A5E840A-E2CA-6B56-AC1F-C0526AA0AF43}"/>
              </a:ext>
            </a:extLst>
          </p:cNvPr>
          <p:cNvSpPr/>
          <p:nvPr/>
        </p:nvSpPr>
        <p:spPr>
          <a:xfrm>
            <a:off x="9190896" y="208004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Füge sie dem Index hinzu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B7238C7-EC21-45EB-D321-60A00005720B}"/>
              </a:ext>
            </a:extLst>
          </p:cNvPr>
          <p:cNvGrpSpPr/>
          <p:nvPr/>
        </p:nvGrpSpPr>
        <p:grpSpPr>
          <a:xfrm>
            <a:off x="3195485" y="2050142"/>
            <a:ext cx="1400206" cy="1793946"/>
            <a:chOff x="3195485" y="2050142"/>
            <a:chExt cx="1400206" cy="1793946"/>
          </a:xfrm>
        </p:grpSpPr>
        <p:sp>
          <p:nvSpPr>
            <p:cNvPr id="6" name="Pfeil: nach rechts 5">
              <a:extLst>
                <a:ext uri="{FF2B5EF4-FFF2-40B4-BE49-F238E27FC236}">
                  <a16:creationId xmlns:a16="http://schemas.microsoft.com/office/drawing/2014/main" id="{96432F8B-D51E-C737-3026-BCA2B47D52E5}"/>
                </a:ext>
              </a:extLst>
            </p:cNvPr>
            <p:cNvSpPr/>
            <p:nvPr/>
          </p:nvSpPr>
          <p:spPr>
            <a:xfrm>
              <a:off x="3195485" y="2727261"/>
              <a:ext cx="140020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add B</a:t>
              </a:r>
            </a:p>
          </p:txBody>
        </p:sp>
        <p:pic>
          <p:nvPicPr>
            <p:cNvPr id="7" name="Grafik 6" descr="Marke folgen mit einfarbiger Füllung">
              <a:extLst>
                <a:ext uri="{FF2B5EF4-FFF2-40B4-BE49-F238E27FC236}">
                  <a16:creationId xmlns:a16="http://schemas.microsoft.com/office/drawing/2014/main" id="{9983AC1C-AF4E-7C93-C5E9-2ABAC29FD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541" y="2050142"/>
              <a:ext cx="717125" cy="717125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4435C9-260A-ED73-01CA-F3E756975A39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479293C-35E6-EAF5-6BC9-84F7E8774C8B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253A7A1-CDED-DF1E-558D-5AF5B4F1F54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423B22F-74F4-C78E-8319-DE6B03943EF7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19" name="Grafik 18" descr="Papier Silhouette">
                <a:extLst>
                  <a:ext uri="{FF2B5EF4-FFF2-40B4-BE49-F238E27FC236}">
                    <a16:creationId xmlns:a16="http://schemas.microsoft.com/office/drawing/2014/main" id="{A4538D00-B8BE-BD56-D1B9-520998B9E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2FD8E3-DC82-F6DB-F2FF-A2D2B793DC5C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492C5F6-975D-FC54-69FB-AEB26E6FE725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80A30020-497E-C2E8-1EC0-C408D61C145A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17270C3-0BE2-F4ED-092D-20D6189DCA0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7365C3E6-B020-141F-4642-7FC9ED8BC59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3BEC3C05-A13D-1495-CF2A-B66DC9A09968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9" name="Grafik 28" descr="Geöffneter Ordner mit einfarbiger Füllung">
                <a:extLst>
                  <a:ext uri="{FF2B5EF4-FFF2-40B4-BE49-F238E27FC236}">
                    <a16:creationId xmlns:a16="http://schemas.microsoft.com/office/drawing/2014/main" id="{EAEE10A9-56FC-7F27-7CB3-D0AE13A6E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30" name="Grafik 29" descr="Papier Silhouette">
                <a:extLst>
                  <a:ext uri="{FF2B5EF4-FFF2-40B4-BE49-F238E27FC236}">
                    <a16:creationId xmlns:a16="http://schemas.microsoft.com/office/drawing/2014/main" id="{A4EAB0A5-6CFB-4616-4BEC-F2EF983FE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99938D9D-36CC-927D-4EC4-08569583E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2F7DAD9F-2936-B243-6516-A14BF8C35B32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3C0B429-FCFD-98CB-BB3A-7CAA94C933A5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953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2BAD31CE-1CD8-E002-7920-FA54A448BDDC}"/>
              </a:ext>
            </a:extLst>
          </p:cNvPr>
          <p:cNvSpPr/>
          <p:nvPr/>
        </p:nvSpPr>
        <p:spPr>
          <a:xfrm>
            <a:off x="9420805" y="2992183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Mache einen Snapshot vom Index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4435C9-260A-ED73-01CA-F3E756975A39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479293C-35E6-EAF5-6BC9-84F7E8774C8B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253A7A1-CDED-DF1E-558D-5AF5B4F1F54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423B22F-74F4-C78E-8319-DE6B03943EF7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19" name="Grafik 18" descr="Papier Silhouette">
                <a:extLst>
                  <a:ext uri="{FF2B5EF4-FFF2-40B4-BE49-F238E27FC236}">
                    <a16:creationId xmlns:a16="http://schemas.microsoft.com/office/drawing/2014/main" id="{A4538D00-B8BE-BD56-D1B9-520998B9E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2FD8E3-DC82-F6DB-F2FF-A2D2B793DC5C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53DB1CE-8266-78A2-2228-A2E314472F5B}"/>
              </a:ext>
            </a:extLst>
          </p:cNvPr>
          <p:cNvGrpSpPr/>
          <p:nvPr/>
        </p:nvGrpSpPr>
        <p:grpSpPr>
          <a:xfrm>
            <a:off x="6754595" y="2039372"/>
            <a:ext cx="1453776" cy="1815356"/>
            <a:chOff x="6874281" y="2039372"/>
            <a:chExt cx="1453776" cy="1815356"/>
          </a:xfrm>
        </p:grpSpPr>
        <p:pic>
          <p:nvPicPr>
            <p:cNvPr id="26" name="Grafik 25" descr="Kamera mit einfarbiger Füllung">
              <a:extLst>
                <a:ext uri="{FF2B5EF4-FFF2-40B4-BE49-F238E27FC236}">
                  <a16:creationId xmlns:a16="http://schemas.microsoft.com/office/drawing/2014/main" id="{F7BB06FF-7E8F-2C8C-F242-9A35C3E8F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27" name="Pfeil: nach rechts 26">
              <a:extLst>
                <a:ext uri="{FF2B5EF4-FFF2-40B4-BE49-F238E27FC236}">
                  <a16:creationId xmlns:a16="http://schemas.microsoft.com/office/drawing/2014/main" id="{8FD51E0C-EC91-DC05-548D-7E4EFE09901A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-m „Add B“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500FF10-CCCA-6A99-9F4C-2CF83BA83F58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E4A01792-DFD6-88F3-8064-9124845888A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C3CA2F81-96F9-83E2-FE81-AD2A4B74CE42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840E376B-93C3-6977-3225-C85B6EAADDF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C7592F9-EFD2-CADC-DB54-5A8E8EAD46FB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31" name="Grafik 30" descr="Geöffneter Ordner mit einfarbiger Füllung">
                <a:extLst>
                  <a:ext uri="{FF2B5EF4-FFF2-40B4-BE49-F238E27FC236}">
                    <a16:creationId xmlns:a16="http://schemas.microsoft.com/office/drawing/2014/main" id="{E130D752-A833-8B63-8045-AD2C94F4C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33" name="Grafik 32" descr="Papier Silhouette">
                <a:extLst>
                  <a:ext uri="{FF2B5EF4-FFF2-40B4-BE49-F238E27FC236}">
                    <a16:creationId xmlns:a16="http://schemas.microsoft.com/office/drawing/2014/main" id="{E0506C29-77E0-5758-5670-0F414CADD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34" name="Grafik 33" descr="Papier Silhouette">
                <a:extLst>
                  <a:ext uri="{FF2B5EF4-FFF2-40B4-BE49-F238E27FC236}">
                    <a16:creationId xmlns:a16="http://schemas.microsoft.com/office/drawing/2014/main" id="{CBD8F9C6-12C8-C622-B862-E4E5AB3E3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8EE6512E-677C-99BA-1997-B35800513D0A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317A84D6-D28E-F792-4EED-DF48AA2AE94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39DEC5B6-ADA3-DE78-CC3D-3DFC6D96F901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E745DC2-F289-1D30-FE13-49143D49F3D7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4490A46F-CE9D-7A71-B1EA-D6ECA03FCDBE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3099172-1429-024B-CCE1-999496CD51D5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5B34B0F5-08AA-B330-E16A-17233B4F176C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C5CE2461-60E5-B617-28AE-7CE3E5A107B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20DE38DE-ED17-B487-66D5-B4B84B520CC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D58C8522-9B26-649F-2E36-47875B69CA3D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50" name="Grafik 49" descr="Geöffneter Ordner mit einfarbiger Füllung">
                <a:extLst>
                  <a:ext uri="{FF2B5EF4-FFF2-40B4-BE49-F238E27FC236}">
                    <a16:creationId xmlns:a16="http://schemas.microsoft.com/office/drawing/2014/main" id="{2997F6B8-06C0-DC20-A4C3-89EB60B340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51" name="Grafik 50" descr="Papier Silhouette">
                <a:extLst>
                  <a:ext uri="{FF2B5EF4-FFF2-40B4-BE49-F238E27FC236}">
                    <a16:creationId xmlns:a16="http://schemas.microsoft.com/office/drawing/2014/main" id="{EE4DFDED-60A7-4002-D4E5-D9F88456A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9C410DC2-06BC-C6E0-B8EB-D3167C99B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F981FEA2-3ED9-9BC7-039F-1D704138CAC4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BBBE27B5-A231-B79E-F350-BCF41000C947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3260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nun…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4BF1DA6-74EA-4098-4139-507D1C55A296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657004-2396-2678-CE47-B0A475674B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115E70-7B39-E9C1-50C7-B636A95421C0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2" name="Grafik 11" descr="Papier Silhouette">
              <a:extLst>
                <a:ext uri="{FF2B5EF4-FFF2-40B4-BE49-F238E27FC236}">
                  <a16:creationId xmlns:a16="http://schemas.microsoft.com/office/drawing/2014/main" id="{CE95C3A0-AFB5-639C-9A8B-9C36401A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BA1CEBC-6358-314C-599F-59F3CC39D74B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4435C9-260A-ED73-01CA-F3E756975A39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479293C-35E6-EAF5-6BC9-84F7E8774C8B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253A7A1-CDED-DF1E-558D-5AF5B4F1F54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423B22F-74F4-C78E-8319-DE6B03943EF7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19" name="Grafik 18" descr="Papier Silhouette">
                <a:extLst>
                  <a:ext uri="{FF2B5EF4-FFF2-40B4-BE49-F238E27FC236}">
                    <a16:creationId xmlns:a16="http://schemas.microsoft.com/office/drawing/2014/main" id="{A4538D00-B8BE-BD56-D1B9-520998B9E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2FD8E3-DC82-F6DB-F2FF-A2D2B793DC5C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4A693D4-17CE-203F-1D62-BFDA2C6A5455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5435D23-51BE-894B-57C3-936940D07D18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8232E852-774A-2928-2EBF-2B2B1AB9450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B801E0C2-9D39-357A-2CAF-68A9290DB90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9E0FDE8-1FC5-1856-05EB-1E29CE1FE757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1" name="Grafik 20" descr="Geöffneter Ordner mit einfarbiger Füllung">
                <a:extLst>
                  <a:ext uri="{FF2B5EF4-FFF2-40B4-BE49-F238E27FC236}">
                    <a16:creationId xmlns:a16="http://schemas.microsoft.com/office/drawing/2014/main" id="{6C940484-D967-EBA0-4D1E-9BEFB7E64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25" name="Grafik 24" descr="Papier Silhouette">
                <a:extLst>
                  <a:ext uri="{FF2B5EF4-FFF2-40B4-BE49-F238E27FC236}">
                    <a16:creationId xmlns:a16="http://schemas.microsoft.com/office/drawing/2014/main" id="{2F209094-52FE-4B02-BCF3-291E53A75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2462CF81-A6A3-70A7-788F-5FE2F90C4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85C08AFF-14F5-A7A6-4F75-D9EDD52832AF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FF8E3E12-C494-814C-4E8A-5D294B869957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4AD42B7F-7AC9-B867-01D3-82BF9E3C288B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CFA40F94-ECD3-9B3F-97FD-200F72D4AF5C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FEC41539-7F36-9587-4365-6F304A0DD16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5EEA7463-8ADE-B688-413A-65C13E549B6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8612AED9-02E8-3ABE-12FF-42D27A3AD6AB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52" name="Grafik 51" descr="Geöffneter Ordner mit einfarbiger Füllung">
                <a:extLst>
                  <a:ext uri="{FF2B5EF4-FFF2-40B4-BE49-F238E27FC236}">
                    <a16:creationId xmlns:a16="http://schemas.microsoft.com/office/drawing/2014/main" id="{05E43B09-0617-C098-EE36-F967312FD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53" name="Grafik 52" descr="Papier Silhouette">
                <a:extLst>
                  <a:ext uri="{FF2B5EF4-FFF2-40B4-BE49-F238E27FC236}">
                    <a16:creationId xmlns:a16="http://schemas.microsoft.com/office/drawing/2014/main" id="{073D3DCE-017F-9040-DF5A-96537C603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57" name="Grafik 56" descr="Papier Silhouette">
                <a:extLst>
                  <a:ext uri="{FF2B5EF4-FFF2-40B4-BE49-F238E27FC236}">
                    <a16:creationId xmlns:a16="http://schemas.microsoft.com/office/drawing/2014/main" id="{73063FA0-26EF-B6F0-CEEB-08BE02902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CC97DC95-8FF5-74F4-3DE0-A9E611579D60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5D923F28-405B-C966-7699-6C77922ECC9D}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D40F1FE6-D893-05B5-409C-4112E37DD8A1}"/>
                  </a:ext>
                </a:extLst>
              </p:cNvPr>
              <p:cNvCxnSpPr>
                <a:cxnSpLocks/>
                <a:endCxn id="5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F9CEC2A6-0781-7231-A264-BA6B7AE7AE1B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CE1AE275-9063-10F2-7434-C9CC980A80BE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676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990F612-48F4-C359-2BC7-F6483323685D}"/>
              </a:ext>
            </a:extLst>
          </p:cNvPr>
          <p:cNvSpPr/>
          <p:nvPr/>
        </p:nvSpPr>
        <p:spPr>
          <a:xfrm>
            <a:off x="8529660" y="2980523"/>
            <a:ext cx="906745" cy="1095616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Stelle alten Zustand wieder her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D2BDA9-5CD0-D20B-A449-1EAAF91CD65C}"/>
              </a:ext>
            </a:extLst>
          </p:cNvPr>
          <p:cNvGrpSpPr/>
          <p:nvPr/>
        </p:nvGrpSpPr>
        <p:grpSpPr>
          <a:xfrm>
            <a:off x="6685255" y="2309769"/>
            <a:ext cx="1469241" cy="1863154"/>
            <a:chOff x="5481732" y="2016605"/>
            <a:chExt cx="1469241" cy="1863154"/>
          </a:xfrm>
        </p:grpSpPr>
        <p:pic>
          <p:nvPicPr>
            <p:cNvPr id="7" name="Grafik 6" descr="Hammer mit einfarbiger Füllung">
              <a:extLst>
                <a:ext uri="{FF2B5EF4-FFF2-40B4-BE49-F238E27FC236}">
                  <a16:creationId xmlns:a16="http://schemas.microsoft.com/office/drawing/2014/main" id="{52EB3931-4178-3B23-5020-35A73C059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943319" y="2016605"/>
              <a:ext cx="717125" cy="717125"/>
            </a:xfrm>
            <a:prstGeom prst="rect">
              <a:avLst/>
            </a:prstGeom>
          </p:spPr>
        </p:pic>
        <p:sp>
          <p:nvSpPr>
            <p:cNvPr id="15" name="Pfeil: nach rechts 14">
              <a:extLst>
                <a:ext uri="{FF2B5EF4-FFF2-40B4-BE49-F238E27FC236}">
                  <a16:creationId xmlns:a16="http://schemas.microsoft.com/office/drawing/2014/main" id="{0E390938-002E-BA55-391A-9794E42BE746}"/>
                </a:ext>
              </a:extLst>
            </p:cNvPr>
            <p:cNvSpPr/>
            <p:nvPr/>
          </p:nvSpPr>
          <p:spPr>
            <a:xfrm flipH="1">
              <a:off x="5481732" y="2762932"/>
              <a:ext cx="1469241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checkout 13ff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D6EA12C-F28D-3D5E-BDBD-3D2F5260BB68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9A3D638-6EAB-2681-C02E-FDE7B95DA603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6F064EA5-C322-47BE-EA46-B0A100FCED78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E6F121A0-78B8-5C96-B60E-589AA93F8DB4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354A8453-5D46-7C14-BD00-9B7417EEFF04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7" name="Grafik 26" descr="Geöffneter Ordner mit einfarbiger Füllung">
                <a:extLst>
                  <a:ext uri="{FF2B5EF4-FFF2-40B4-BE49-F238E27FC236}">
                    <a16:creationId xmlns:a16="http://schemas.microsoft.com/office/drawing/2014/main" id="{F15A4964-0CF8-BFD9-E076-90082B027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46" name="Grafik 45" descr="Papier Silhouette">
                <a:extLst>
                  <a:ext uri="{FF2B5EF4-FFF2-40B4-BE49-F238E27FC236}">
                    <a16:creationId xmlns:a16="http://schemas.microsoft.com/office/drawing/2014/main" id="{C32A02D8-42C7-86DC-E941-08B08A90C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EE4F473C-B8A1-603B-1F60-3D35DEE1ED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51532DF2-603B-E6E3-074D-C582BD761C66}"/>
                  </a:ext>
                </a:extLst>
              </p:cNvPr>
              <p:cNvCxnSpPr>
                <a:cxnSpLocks/>
                <a:endCxn id="46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46BA8168-6B45-5DF1-1444-2C1E7D956AD8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E061E70F-3C41-9908-651B-0519B2930A0D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808BBA7-2185-527D-F105-B921C0DDDCB2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B389EC58-DF97-BD71-3042-460B417DF778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34D65DAE-8217-9007-B6A8-121095E79656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0AD95658-358E-076F-6371-2194F24548C4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58" name="Grafik 57" descr="Geöffneter Ordner mit einfarbiger Füllung">
                <a:extLst>
                  <a:ext uri="{FF2B5EF4-FFF2-40B4-BE49-F238E27FC236}">
                    <a16:creationId xmlns:a16="http://schemas.microsoft.com/office/drawing/2014/main" id="{722D71FD-2BBE-C340-87BE-1EC0203CA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59" name="Grafik 58" descr="Papier Silhouette">
                <a:extLst>
                  <a:ext uri="{FF2B5EF4-FFF2-40B4-BE49-F238E27FC236}">
                    <a16:creationId xmlns:a16="http://schemas.microsoft.com/office/drawing/2014/main" id="{741B6A3A-F94E-EEDD-A75F-7082FE981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60" name="Grafik 59" descr="Papier Silhouette">
                <a:extLst>
                  <a:ext uri="{FF2B5EF4-FFF2-40B4-BE49-F238E27FC236}">
                    <a16:creationId xmlns:a16="http://schemas.microsoft.com/office/drawing/2014/main" id="{D0A40BA9-8EFB-2461-5B42-E1F536F9E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D229A375-2D11-7F8E-66B1-F9ED631FAE39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5EEC3A21-3877-A46E-269D-1EE35D867423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F701BE93-E384-6935-2ED0-DBB38866243A}"/>
                  </a:ext>
                </a:extLst>
              </p:cNvPr>
              <p:cNvCxnSpPr>
                <a:cxnSpLocks/>
                <a:endCxn id="59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F20F44F6-06D9-D2B8-A296-94AF1A8742DE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51DF077E-AC77-7D26-E2D8-B206314A4FAF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449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E33538A-2BB2-B3A4-D7A9-3EE631725C7B}"/>
              </a:ext>
            </a:extLst>
          </p:cNvPr>
          <p:cNvSpPr/>
          <p:nvPr/>
        </p:nvSpPr>
        <p:spPr>
          <a:xfrm>
            <a:off x="2078050" y="3371008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5136287-AF6F-5BB3-C445-B829AD5FDA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0720F8-907E-E217-BEEB-7C18C8D2EBCC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1" name="Grafik 10" descr="Papier Silhouette">
              <a:extLst>
                <a:ext uri="{FF2B5EF4-FFF2-40B4-BE49-F238E27FC236}">
                  <a16:creationId xmlns:a16="http://schemas.microsoft.com/office/drawing/2014/main" id="{A9A93C3E-013E-9629-0FD9-FF9C1A70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EE65D83-AFB9-83C3-D62A-241F75C1C0C2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EA61A7F-8CE3-7C62-E074-51E2AFA4746A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0A00BE2-511C-FA0A-E66B-EF189B7F8AA7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9878A25C-0BAA-4294-D8DD-6B2A541293F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58C7771-C05E-6179-A043-06613F5D0C7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68596FB-779D-5E16-E8F2-8C4C90E523BB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5" name="Grafik 14" descr="Geöffneter Ordner mit einfarbiger Füllung">
                <a:extLst>
                  <a:ext uri="{FF2B5EF4-FFF2-40B4-BE49-F238E27FC236}">
                    <a16:creationId xmlns:a16="http://schemas.microsoft.com/office/drawing/2014/main" id="{9EAFC288-5979-D94B-52CE-5A4C79B7E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49" name="Grafik 48" descr="Papier Silhouette">
                <a:extLst>
                  <a:ext uri="{FF2B5EF4-FFF2-40B4-BE49-F238E27FC236}">
                    <a16:creationId xmlns:a16="http://schemas.microsoft.com/office/drawing/2014/main" id="{66ECA51B-29A9-05F4-6DD3-9643EFB12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C859ACC1-68CD-30F6-277C-C97AE2C39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F98C8ED4-E87F-13A2-A6F7-75FDFB19C0CF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C3D0BCF4-CF3B-5905-18E3-73FD49137ED1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542537B-FD8D-9959-DAFD-6C8E05F77DA9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00A9869C-2CDC-5819-CCEF-51346D9CFA12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4585E8D2-9996-1327-1AF3-4DCC521676B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69C1F73A-EB9E-EF2B-1783-9A63E1D3BB2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6F8F85EF-208D-3EFD-C65F-6389A5606D42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63" name="Grafik 62" descr="Geöffneter Ordner mit einfarbiger Füllung">
                <a:extLst>
                  <a:ext uri="{FF2B5EF4-FFF2-40B4-BE49-F238E27FC236}">
                    <a16:creationId xmlns:a16="http://schemas.microsoft.com/office/drawing/2014/main" id="{BE73DB07-C610-444B-5593-C3438C6CE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64" name="Grafik 63" descr="Papier Silhouette">
                <a:extLst>
                  <a:ext uri="{FF2B5EF4-FFF2-40B4-BE49-F238E27FC236}">
                    <a16:creationId xmlns:a16="http://schemas.microsoft.com/office/drawing/2014/main" id="{EF803838-5802-0A04-713B-83BCF3E52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65" name="Grafik 64" descr="Papier Silhouette">
                <a:extLst>
                  <a:ext uri="{FF2B5EF4-FFF2-40B4-BE49-F238E27FC236}">
                    <a16:creationId xmlns:a16="http://schemas.microsoft.com/office/drawing/2014/main" id="{192DA2D5-CDC4-917C-AB8C-7317ABB9E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47FF33D1-9392-211E-29D3-8902DC0686E8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00651864-D584-D97F-F977-B213DE9EC07C}"/>
                  </a:ext>
                </a:extLst>
              </p:cNvPr>
              <p:cNvCxnSpPr>
                <a:cxnSpLocks/>
                <a:endCxn id="65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281FC00B-3B1F-71C6-D14E-A12AA11197E8}"/>
                  </a:ext>
                </a:extLst>
              </p:cNvPr>
              <p:cNvCxnSpPr>
                <a:cxnSpLocks/>
                <a:endCxn id="64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3439497D-5049-7E5D-A961-0BF8AC2359AA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8796854C-27C4-A8DD-E3D6-F784F09ADC68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82905DA-92B0-7BA1-FC84-80E7EEFD95A9}"/>
              </a:ext>
            </a:extLst>
          </p:cNvPr>
          <p:cNvCxnSpPr>
            <a:cxnSpLocks/>
          </p:cNvCxnSpPr>
          <p:nvPr/>
        </p:nvCxnSpPr>
        <p:spPr>
          <a:xfrm>
            <a:off x="1887824" y="4314881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C6F69FC-AA1F-AA85-4686-085C7557679C}"/>
              </a:ext>
            </a:extLst>
          </p:cNvPr>
          <p:cNvCxnSpPr/>
          <p:nvPr/>
        </p:nvCxnSpPr>
        <p:spPr>
          <a:xfrm>
            <a:off x="1887824" y="3485365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428A9B55-4124-97C8-F918-32F980EA95E4}"/>
              </a:ext>
            </a:extLst>
          </p:cNvPr>
          <p:cNvSpPr/>
          <p:nvPr/>
        </p:nvSpPr>
        <p:spPr>
          <a:xfrm>
            <a:off x="2079090" y="401966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C15CDDD-A475-9340-22B2-F2D7992D8D44}"/>
              </a:ext>
            </a:extLst>
          </p:cNvPr>
          <p:cNvGrpSpPr/>
          <p:nvPr/>
        </p:nvGrpSpPr>
        <p:grpSpPr>
          <a:xfrm>
            <a:off x="2055356" y="4060775"/>
            <a:ext cx="515890" cy="515890"/>
            <a:chOff x="2054316" y="3412117"/>
            <a:chExt cx="515890" cy="515890"/>
          </a:xfrm>
        </p:grpSpPr>
        <p:pic>
          <p:nvPicPr>
            <p:cNvPr id="20" name="Grafik 19" descr="Papier Silhouette">
              <a:extLst>
                <a:ext uri="{FF2B5EF4-FFF2-40B4-BE49-F238E27FC236}">
                  <a16:creationId xmlns:a16="http://schemas.microsoft.com/office/drawing/2014/main" id="{C2B6D233-DD01-DC5B-9CB0-2EAC93C0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2B2BCEE-676B-094B-AF96-F784534384B5}"/>
                </a:ext>
              </a:extLst>
            </p:cNvPr>
            <p:cNvSpPr txBox="1"/>
            <p:nvPr/>
          </p:nvSpPr>
          <p:spPr>
            <a:xfrm>
              <a:off x="2153403" y="34853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320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7091FFAC-FBCA-4F9B-D96C-48C84C51D60D}"/>
              </a:ext>
            </a:extLst>
          </p:cNvPr>
          <p:cNvSpPr/>
          <p:nvPr/>
        </p:nvSpPr>
        <p:spPr>
          <a:xfrm>
            <a:off x="5504059" y="338521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CE144661-882B-2345-F4E3-1D877910C133}"/>
              </a:ext>
            </a:extLst>
          </p:cNvPr>
          <p:cNvSpPr/>
          <p:nvPr/>
        </p:nvSpPr>
        <p:spPr>
          <a:xfrm>
            <a:off x="9642685" y="2094116"/>
            <a:ext cx="466577" cy="6241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5136287-AF6F-5BB3-C445-B829AD5FDA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0720F8-907E-E217-BEEB-7C18C8D2EBCC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1" name="Grafik 10" descr="Papier Silhouette">
              <a:extLst>
                <a:ext uri="{FF2B5EF4-FFF2-40B4-BE49-F238E27FC236}">
                  <a16:creationId xmlns:a16="http://schemas.microsoft.com/office/drawing/2014/main" id="{A9A93C3E-013E-9629-0FD9-FF9C1A70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EE65D83-AFB9-83C3-D62A-241F75C1C0C2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DE99D2E-6DD3-E2D6-0B09-8713BB028A04}"/>
              </a:ext>
            </a:extLst>
          </p:cNvPr>
          <p:cNvGrpSpPr/>
          <p:nvPr/>
        </p:nvGrpSpPr>
        <p:grpSpPr>
          <a:xfrm>
            <a:off x="3195485" y="2050142"/>
            <a:ext cx="1400206" cy="1793946"/>
            <a:chOff x="3195485" y="2050142"/>
            <a:chExt cx="1400206" cy="1793946"/>
          </a:xfrm>
        </p:grpSpPr>
        <p:sp>
          <p:nvSpPr>
            <p:cNvPr id="17" name="Pfeil: nach rechts 16">
              <a:extLst>
                <a:ext uri="{FF2B5EF4-FFF2-40B4-BE49-F238E27FC236}">
                  <a16:creationId xmlns:a16="http://schemas.microsoft.com/office/drawing/2014/main" id="{10C0FBCD-4A22-3B71-088D-DE0B006E0775}"/>
                </a:ext>
              </a:extLst>
            </p:cNvPr>
            <p:cNvSpPr/>
            <p:nvPr/>
          </p:nvSpPr>
          <p:spPr>
            <a:xfrm>
              <a:off x="3195485" y="2727261"/>
              <a:ext cx="140020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add C</a:t>
              </a:r>
            </a:p>
          </p:txBody>
        </p:sp>
        <p:pic>
          <p:nvPicPr>
            <p:cNvPr id="18" name="Grafik 17" descr="Marke folgen mit einfarbiger Füllung">
              <a:extLst>
                <a:ext uri="{FF2B5EF4-FFF2-40B4-BE49-F238E27FC236}">
                  <a16:creationId xmlns:a16="http://schemas.microsoft.com/office/drawing/2014/main" id="{9801192E-C79D-62DF-B26B-0487AE00D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14541" y="2050142"/>
              <a:ext cx="717125" cy="717125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BD4AC5D-5463-456A-FF3D-2CA7D2CA745A}"/>
              </a:ext>
            </a:extLst>
          </p:cNvPr>
          <p:cNvGrpSpPr/>
          <p:nvPr/>
        </p:nvGrpSpPr>
        <p:grpSpPr>
          <a:xfrm>
            <a:off x="9630199" y="2134636"/>
            <a:ext cx="515890" cy="515890"/>
            <a:chOff x="9391322" y="4382182"/>
            <a:chExt cx="515890" cy="515890"/>
          </a:xfrm>
        </p:grpSpPr>
        <p:pic>
          <p:nvPicPr>
            <p:cNvPr id="20" name="Grafik 19" descr="Papier Silhouette">
              <a:extLst>
                <a:ext uri="{FF2B5EF4-FFF2-40B4-BE49-F238E27FC236}">
                  <a16:creationId xmlns:a16="http://schemas.microsoft.com/office/drawing/2014/main" id="{FDC5CFE5-D823-1BC4-8141-893FA257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FCAB161-2405-FBB0-1890-58D73D9247A7}"/>
                </a:ext>
              </a:extLst>
            </p:cNvPr>
            <p:cNvSpPr txBox="1"/>
            <p:nvPr/>
          </p:nvSpPr>
          <p:spPr>
            <a:xfrm>
              <a:off x="9490409" y="445546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08D866B-62F3-B042-1077-385000EDE88D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D94A9294-68BB-086C-8B50-6DBA1AC2851E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8F22B331-A0C5-6DF8-6CB9-F667DA77A3F0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DFD9F0A8-6B9E-59A9-560B-DF4B3CBE448B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47" name="Grafik 46" descr="Papier Silhouette">
                <a:extLst>
                  <a:ext uri="{FF2B5EF4-FFF2-40B4-BE49-F238E27FC236}">
                    <a16:creationId xmlns:a16="http://schemas.microsoft.com/office/drawing/2014/main" id="{17B6255A-36BD-7DAD-B83C-146932061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852DBC43-E4C3-3FF1-C762-2696A8FE6C7D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C</a:t>
                </a:r>
              </a:p>
            </p:txBody>
          </p:sp>
        </p:grp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D782E48-4EC5-36C2-78E0-5AA03F909BF6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C16079AC-32B6-A20C-755C-A9C79A70A1D9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60D4500-5585-B618-8B14-4CD99D062850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4B867A5B-4D09-577E-3951-BA88E1197DB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1034D4C0-34FC-0732-0938-D1176D43D71D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60" name="Grafik 59" descr="Geöffneter Ordner mit einfarbiger Füllung">
                <a:extLst>
                  <a:ext uri="{FF2B5EF4-FFF2-40B4-BE49-F238E27FC236}">
                    <a16:creationId xmlns:a16="http://schemas.microsoft.com/office/drawing/2014/main" id="{8E869D9F-5F53-9F03-A648-EBD8DD7D1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61" name="Grafik 60" descr="Papier Silhouette">
                <a:extLst>
                  <a:ext uri="{FF2B5EF4-FFF2-40B4-BE49-F238E27FC236}">
                    <a16:creationId xmlns:a16="http://schemas.microsoft.com/office/drawing/2014/main" id="{09FD5A53-2C0B-D3F1-F32E-06535E101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2E31FD44-47B4-5D5F-67BF-DCAE74300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9D2993AC-D01C-8E98-1A8E-9850501AD25C}"/>
                  </a:ext>
                </a:extLst>
              </p:cNvPr>
              <p:cNvCxnSpPr>
                <a:cxnSpLocks/>
                <a:endCxn id="6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0181D40E-D3BF-BE28-73D0-E685AB56A8BC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1288B1B7-B090-1054-8EE6-C37CEE084660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02FEB569-45CF-1137-5588-F6CEE6E0DBBF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0DA1224F-50DC-5ACF-A6EC-43DE8CBDFE8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FE27848-3F51-7251-AEC6-1B7008645A2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368B4B49-D847-4E2C-CEE6-5BCC7D0806E5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79" name="Grafik 78" descr="Geöffneter Ordner mit einfarbiger Füllung">
                <a:extLst>
                  <a:ext uri="{FF2B5EF4-FFF2-40B4-BE49-F238E27FC236}">
                    <a16:creationId xmlns:a16="http://schemas.microsoft.com/office/drawing/2014/main" id="{646111B7-F8C9-5539-AFF9-74FCAA4B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80" name="Grafik 79" descr="Papier Silhouette">
                <a:extLst>
                  <a:ext uri="{FF2B5EF4-FFF2-40B4-BE49-F238E27FC236}">
                    <a16:creationId xmlns:a16="http://schemas.microsoft.com/office/drawing/2014/main" id="{2F857279-E82F-3A8F-C822-886312E43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81" name="Grafik 80" descr="Papier Silhouette">
                <a:extLst>
                  <a:ext uri="{FF2B5EF4-FFF2-40B4-BE49-F238E27FC236}">
                    <a16:creationId xmlns:a16="http://schemas.microsoft.com/office/drawing/2014/main" id="{63B21B11-C468-4F0E-214A-C8BE710BC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0AEA79DE-2C67-3DD7-9C2D-DC5C4EC443C0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Gerader Verbinder 82">
                <a:extLst>
                  <a:ext uri="{FF2B5EF4-FFF2-40B4-BE49-F238E27FC236}">
                    <a16:creationId xmlns:a16="http://schemas.microsoft.com/office/drawing/2014/main" id="{077C941C-25F5-CB13-72DC-B79BE1F6B6B8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261DA69E-E699-BE36-378B-44802A5DDFDB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0411185-2686-5205-FC62-0C58D6055E7F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25872E07-28B1-05DC-FBDD-C2A332D2752B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ECE716F-099C-AF29-0F74-D395DDF5DDBC}"/>
              </a:ext>
            </a:extLst>
          </p:cNvPr>
          <p:cNvCxnSpPr>
            <a:cxnSpLocks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15EE567-7209-1550-A7E8-46F8BB42FA3F}"/>
              </a:ext>
            </a:extLst>
          </p:cNvPr>
          <p:cNvCxnSpPr>
            <a:cxnSpLocks/>
          </p:cNvCxnSpPr>
          <p:nvPr/>
        </p:nvCxnSpPr>
        <p:spPr>
          <a:xfrm>
            <a:off x="1887824" y="4314881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94124FE-F979-5BDE-A958-290771C45393}"/>
              </a:ext>
            </a:extLst>
          </p:cNvPr>
          <p:cNvGrpSpPr/>
          <p:nvPr/>
        </p:nvGrpSpPr>
        <p:grpSpPr>
          <a:xfrm>
            <a:off x="2055356" y="4060775"/>
            <a:ext cx="515890" cy="515890"/>
            <a:chOff x="2054316" y="3412117"/>
            <a:chExt cx="515890" cy="515890"/>
          </a:xfrm>
        </p:grpSpPr>
        <p:pic>
          <p:nvPicPr>
            <p:cNvPr id="15" name="Grafik 14" descr="Papier Silhouette">
              <a:extLst>
                <a:ext uri="{FF2B5EF4-FFF2-40B4-BE49-F238E27FC236}">
                  <a16:creationId xmlns:a16="http://schemas.microsoft.com/office/drawing/2014/main" id="{65CC4800-31CB-2AF8-53A8-D317CEA4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3C9B208-FC4E-0F98-62C1-52C5C84AF208}"/>
                </a:ext>
              </a:extLst>
            </p:cNvPr>
            <p:cNvSpPr txBox="1"/>
            <p:nvPr/>
          </p:nvSpPr>
          <p:spPr>
            <a:xfrm>
              <a:off x="2153403" y="34853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</a:t>
              </a:r>
            </a:p>
          </p:txBody>
        </p:sp>
      </p:grp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E21025D-75C3-CFB9-5D22-3A0CB851D48B}"/>
              </a:ext>
            </a:extLst>
          </p:cNvPr>
          <p:cNvCxnSpPr/>
          <p:nvPr/>
        </p:nvCxnSpPr>
        <p:spPr>
          <a:xfrm>
            <a:off x="1887824" y="3485365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57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2EDDF-DF2F-1937-3DE2-E78951A4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Kennenlernen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E87EF-C88A-C95A-2520-289EB081A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 bin ich?</a:t>
            </a:r>
          </a:p>
          <a:p>
            <a:r>
              <a:rPr lang="de-DE" dirty="0"/>
              <a:t>Meine Aufgabe in der Firma…</a:t>
            </a:r>
          </a:p>
          <a:p>
            <a:r>
              <a:rPr lang="de-DE" dirty="0"/>
              <a:t>Meine Vorerfahrungen mit git… </a:t>
            </a:r>
          </a:p>
          <a:p>
            <a:r>
              <a:rPr lang="de-DE" dirty="0"/>
              <a:t>Meine Lieblings-IDE ist…</a:t>
            </a:r>
          </a:p>
          <a:p>
            <a:r>
              <a:rPr lang="de-DE" dirty="0"/>
              <a:t>Meine Lieblings-Outdoor-Aktivität…</a:t>
            </a:r>
          </a:p>
        </p:txBody>
      </p:sp>
    </p:spTree>
    <p:extLst>
      <p:ext uri="{BB962C8B-B14F-4D97-AF65-F5344CB8AC3E}">
        <p14:creationId xmlns:p14="http://schemas.microsoft.com/office/powerpoint/2010/main" val="73318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CC83BA19-CC67-C76F-E330-C3A19C896E8B}"/>
              </a:ext>
            </a:extLst>
          </p:cNvPr>
          <p:cNvSpPr/>
          <p:nvPr/>
        </p:nvSpPr>
        <p:spPr>
          <a:xfrm>
            <a:off x="8566835" y="4031702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84" y="2020502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680" y="2050873"/>
            <a:ext cx="752080" cy="80619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DF549AA-18B1-D178-FE5A-5622AD8FC4B2}"/>
              </a:ext>
            </a:extLst>
          </p:cNvPr>
          <p:cNvGrpSpPr/>
          <p:nvPr/>
        </p:nvGrpSpPr>
        <p:grpSpPr>
          <a:xfrm>
            <a:off x="8694008" y="2134156"/>
            <a:ext cx="515890" cy="515890"/>
            <a:chOff x="9391322" y="4382182"/>
            <a:chExt cx="515890" cy="515890"/>
          </a:xfrm>
        </p:grpSpPr>
        <p:pic>
          <p:nvPicPr>
            <p:cNvPr id="54" name="Grafik 53" descr="Papier Silhouette">
              <a:extLst>
                <a:ext uri="{FF2B5EF4-FFF2-40B4-BE49-F238E27FC236}">
                  <a16:creationId xmlns:a16="http://schemas.microsoft.com/office/drawing/2014/main" id="{32CF11B1-AC6E-08FF-750C-D1C994F4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37A7D03-2286-98AA-1C28-6868BF215FA1}"/>
                </a:ext>
              </a:extLst>
            </p:cNvPr>
            <p:cNvSpPr txBox="1"/>
            <p:nvPr/>
          </p:nvSpPr>
          <p:spPr>
            <a:xfrm>
              <a:off x="9490409" y="44554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A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887824" y="2837275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5317720" y="2870917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A13C979-BECA-C70B-FABB-9A7F19C720BE}"/>
              </a:ext>
            </a:extLst>
          </p:cNvPr>
          <p:cNvGrpSpPr/>
          <p:nvPr/>
        </p:nvGrpSpPr>
        <p:grpSpPr>
          <a:xfrm>
            <a:off x="9170248" y="2134156"/>
            <a:ext cx="515890" cy="515890"/>
            <a:chOff x="9391322" y="4382182"/>
            <a:chExt cx="515890" cy="515890"/>
          </a:xfrm>
        </p:grpSpPr>
        <p:pic>
          <p:nvPicPr>
            <p:cNvPr id="23" name="Grafik 22" descr="Papier Silhouette">
              <a:extLst>
                <a:ext uri="{FF2B5EF4-FFF2-40B4-BE49-F238E27FC236}">
                  <a16:creationId xmlns:a16="http://schemas.microsoft.com/office/drawing/2014/main" id="{C5702218-83D3-2397-650A-EA678561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A50EA517-1CB2-B905-E38E-26E9629CA808}"/>
                </a:ext>
              </a:extLst>
            </p:cNvPr>
            <p:cNvSpPr txBox="1"/>
            <p:nvPr/>
          </p:nvSpPr>
          <p:spPr>
            <a:xfrm>
              <a:off x="9490409" y="445546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B</a:t>
              </a:r>
            </a:p>
          </p:txBody>
        </p: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/>
          <p:nvPr/>
        </p:nvCxnSpPr>
        <p:spPr>
          <a:xfrm>
            <a:off x="1887824" y="2840546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5136287-AF6F-5BB3-C445-B829AD5FDA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87824" y="3670062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0720F8-907E-E217-BEEB-7C18C8D2EBCC}"/>
              </a:ext>
            </a:extLst>
          </p:cNvPr>
          <p:cNvGrpSpPr/>
          <p:nvPr/>
        </p:nvGrpSpPr>
        <p:grpSpPr>
          <a:xfrm>
            <a:off x="2054316" y="3412117"/>
            <a:ext cx="515890" cy="515890"/>
            <a:chOff x="2054316" y="3412117"/>
            <a:chExt cx="515890" cy="515890"/>
          </a:xfrm>
        </p:grpSpPr>
        <p:pic>
          <p:nvPicPr>
            <p:cNvPr id="11" name="Grafik 10" descr="Papier Silhouette">
              <a:extLst>
                <a:ext uri="{FF2B5EF4-FFF2-40B4-BE49-F238E27FC236}">
                  <a16:creationId xmlns:a16="http://schemas.microsoft.com/office/drawing/2014/main" id="{A9A93C3E-013E-9629-0FD9-FF9C1A70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EE65D83-AFB9-83C3-D62A-241F75C1C0C2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BD4AC5D-5463-456A-FF3D-2CA7D2CA745A}"/>
              </a:ext>
            </a:extLst>
          </p:cNvPr>
          <p:cNvGrpSpPr/>
          <p:nvPr/>
        </p:nvGrpSpPr>
        <p:grpSpPr>
          <a:xfrm>
            <a:off x="9630199" y="2134636"/>
            <a:ext cx="515890" cy="515890"/>
            <a:chOff x="9391322" y="4382182"/>
            <a:chExt cx="515890" cy="515890"/>
          </a:xfrm>
        </p:grpSpPr>
        <p:pic>
          <p:nvPicPr>
            <p:cNvPr id="20" name="Grafik 19" descr="Papier Silhouette">
              <a:extLst>
                <a:ext uri="{FF2B5EF4-FFF2-40B4-BE49-F238E27FC236}">
                  <a16:creationId xmlns:a16="http://schemas.microsoft.com/office/drawing/2014/main" id="{FDC5CFE5-D823-1BC4-8141-893FA2571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391322" y="4382182"/>
              <a:ext cx="515890" cy="51589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FCAB161-2405-FBB0-1890-58D73D9247A7}"/>
                </a:ext>
              </a:extLst>
            </p:cNvPr>
            <p:cNvSpPr txBox="1"/>
            <p:nvPr/>
          </p:nvSpPr>
          <p:spPr>
            <a:xfrm>
              <a:off x="9490409" y="445546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C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08D866B-62F3-B042-1077-385000EDE88D}"/>
              </a:ext>
            </a:extLst>
          </p:cNvPr>
          <p:cNvGrpSpPr/>
          <p:nvPr/>
        </p:nvGrpSpPr>
        <p:grpSpPr>
          <a:xfrm>
            <a:off x="5317720" y="2870917"/>
            <a:ext cx="682382" cy="1087461"/>
            <a:chOff x="5317720" y="2870917"/>
            <a:chExt cx="682382" cy="1087461"/>
          </a:xfrm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D94A9294-68BB-086C-8B50-6DBA1AC2851E}"/>
                </a:ext>
              </a:extLst>
            </p:cNvPr>
            <p:cNvCxnSpPr/>
            <p:nvPr/>
          </p:nvCxnSpPr>
          <p:spPr>
            <a:xfrm>
              <a:off x="5317720" y="2870917"/>
              <a:ext cx="0" cy="829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8F22B331-A0C5-6DF8-6CB9-F667DA77A3F0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5317720" y="3700433"/>
              <a:ext cx="166492" cy="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DFD9F0A8-6B9E-59A9-560B-DF4B3CBE448B}"/>
                </a:ext>
              </a:extLst>
            </p:cNvPr>
            <p:cNvGrpSpPr/>
            <p:nvPr/>
          </p:nvGrpSpPr>
          <p:grpSpPr>
            <a:xfrm>
              <a:off x="5484212" y="3442488"/>
              <a:ext cx="515890" cy="515890"/>
              <a:chOff x="5484212" y="3442488"/>
              <a:chExt cx="515890" cy="515890"/>
            </a:xfrm>
          </p:grpSpPr>
          <p:pic>
            <p:nvPicPr>
              <p:cNvPr id="47" name="Grafik 46" descr="Papier Silhouette">
                <a:extLst>
                  <a:ext uri="{FF2B5EF4-FFF2-40B4-BE49-F238E27FC236}">
                    <a16:creationId xmlns:a16="http://schemas.microsoft.com/office/drawing/2014/main" id="{17B6255A-36BD-7DAD-B83C-146932061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484212" y="3442488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852DBC43-E4C3-3FF1-C762-2696A8FE6C7D}"/>
                  </a:ext>
                </a:extLst>
              </p:cNvPr>
              <p:cNvSpPr txBox="1"/>
              <p:nvPr/>
            </p:nvSpPr>
            <p:spPr>
              <a:xfrm>
                <a:off x="5583299" y="3515767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C</a:t>
                </a:r>
              </a:p>
            </p:txBody>
          </p:sp>
        </p:grp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D782E48-4EC5-36C2-78E0-5AA03F909BF6}"/>
              </a:ext>
            </a:extLst>
          </p:cNvPr>
          <p:cNvGrpSpPr/>
          <p:nvPr/>
        </p:nvGrpSpPr>
        <p:grpSpPr>
          <a:xfrm>
            <a:off x="8644394" y="3111217"/>
            <a:ext cx="678443" cy="834156"/>
            <a:chOff x="8734518" y="3928007"/>
            <a:chExt cx="678443" cy="834156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C16079AC-32B6-A20C-755C-A9C79A70A1D9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660D4500-5585-B618-8B14-4CD99D062850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4B867A5B-4D09-577E-3951-BA88E1197DB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1034D4C0-34FC-0732-0938-D1176D43D71D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60" name="Grafik 59" descr="Geöffneter Ordner mit einfarbiger Füllung">
                <a:extLst>
                  <a:ext uri="{FF2B5EF4-FFF2-40B4-BE49-F238E27FC236}">
                    <a16:creationId xmlns:a16="http://schemas.microsoft.com/office/drawing/2014/main" id="{8E869D9F-5F53-9F03-A648-EBD8DD7D1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61" name="Grafik 60" descr="Papier Silhouette">
                <a:extLst>
                  <a:ext uri="{FF2B5EF4-FFF2-40B4-BE49-F238E27FC236}">
                    <a16:creationId xmlns:a16="http://schemas.microsoft.com/office/drawing/2014/main" id="{09FD5A53-2C0B-D3F1-F32E-06535E101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2E31FD44-47B4-5D5F-67BF-DCAE74300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9D2993AC-D01C-8E98-1A8E-9850501AD25C}"/>
                  </a:ext>
                </a:extLst>
              </p:cNvPr>
              <p:cNvCxnSpPr>
                <a:cxnSpLocks/>
                <a:endCxn id="6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0181D40E-D3BF-BE28-73D0-E685AB56A8BC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1288B1B7-B090-1054-8EE6-C37CEE084660}"/>
              </a:ext>
            </a:extLst>
          </p:cNvPr>
          <p:cNvGrpSpPr/>
          <p:nvPr/>
        </p:nvGrpSpPr>
        <p:grpSpPr>
          <a:xfrm>
            <a:off x="9498364" y="3105814"/>
            <a:ext cx="678443" cy="834156"/>
            <a:chOff x="9920835" y="3928007"/>
            <a:chExt cx="678443" cy="834156"/>
          </a:xfrm>
        </p:grpSpPr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02FEB569-45CF-1137-5588-F6CEE6E0DBBF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0DA1224F-50DC-5ACF-A6EC-43DE8CBDFE8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8FE27848-3F51-7251-AEC6-1B7008645A2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368B4B49-D847-4E2C-CEE6-5BCC7D0806E5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79" name="Grafik 78" descr="Geöffneter Ordner mit einfarbiger Füllung">
                <a:extLst>
                  <a:ext uri="{FF2B5EF4-FFF2-40B4-BE49-F238E27FC236}">
                    <a16:creationId xmlns:a16="http://schemas.microsoft.com/office/drawing/2014/main" id="{646111B7-F8C9-5539-AFF9-74FCAA4B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80" name="Grafik 79" descr="Papier Silhouette">
                <a:extLst>
                  <a:ext uri="{FF2B5EF4-FFF2-40B4-BE49-F238E27FC236}">
                    <a16:creationId xmlns:a16="http://schemas.microsoft.com/office/drawing/2014/main" id="{2F857279-E82F-3A8F-C822-886312E43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81" name="Grafik 80" descr="Papier Silhouette">
                <a:extLst>
                  <a:ext uri="{FF2B5EF4-FFF2-40B4-BE49-F238E27FC236}">
                    <a16:creationId xmlns:a16="http://schemas.microsoft.com/office/drawing/2014/main" id="{63B21B11-C468-4F0E-214A-C8BE710BC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0AEA79DE-2C67-3DD7-9C2D-DC5C4EC443C0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Gerader Verbinder 82">
                <a:extLst>
                  <a:ext uri="{FF2B5EF4-FFF2-40B4-BE49-F238E27FC236}">
                    <a16:creationId xmlns:a16="http://schemas.microsoft.com/office/drawing/2014/main" id="{077C941C-25F5-CB13-72DC-B79BE1F6B6B8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261DA69E-E699-BE36-378B-44802A5DDFDB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0411185-2686-5205-FC62-0C58D6055E7F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25872E07-28B1-05DC-FBDD-C2A332D2752B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7CB42BC-DE11-380B-80B5-5D8D7F6E4165}"/>
              </a:ext>
            </a:extLst>
          </p:cNvPr>
          <p:cNvGrpSpPr/>
          <p:nvPr/>
        </p:nvGrpSpPr>
        <p:grpSpPr>
          <a:xfrm>
            <a:off x="6754595" y="2039372"/>
            <a:ext cx="1453776" cy="1815356"/>
            <a:chOff x="6874281" y="2039372"/>
            <a:chExt cx="1453776" cy="1815356"/>
          </a:xfrm>
        </p:grpSpPr>
        <p:pic>
          <p:nvPicPr>
            <p:cNvPr id="6" name="Grafik 5" descr="Kamera mit einfarbiger Füllung">
              <a:extLst>
                <a:ext uri="{FF2B5EF4-FFF2-40B4-BE49-F238E27FC236}">
                  <a16:creationId xmlns:a16="http://schemas.microsoft.com/office/drawing/2014/main" id="{336BDF13-2B0F-9007-5FFE-D1D1C8C1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7" name="Pfeil: nach rechts 6">
              <a:extLst>
                <a:ext uri="{FF2B5EF4-FFF2-40B4-BE49-F238E27FC236}">
                  <a16:creationId xmlns:a16="http://schemas.microsoft.com/office/drawing/2014/main" id="{9F9F1A43-8D1C-6299-BD8C-5785C187D124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-m „Add C“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E738981-3C1E-D9C7-96A8-E5ABCFEB1930}"/>
              </a:ext>
            </a:extLst>
          </p:cNvPr>
          <p:cNvGrpSpPr/>
          <p:nvPr/>
        </p:nvGrpSpPr>
        <p:grpSpPr>
          <a:xfrm>
            <a:off x="8646149" y="4129190"/>
            <a:ext cx="678443" cy="834156"/>
            <a:chOff x="11014578" y="3935172"/>
            <a:chExt cx="678443" cy="83415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BEA518E-C267-67A6-1B4F-E6A07B9E1356}"/>
                </a:ext>
              </a:extLst>
            </p:cNvPr>
            <p:cNvGrpSpPr/>
            <p:nvPr/>
          </p:nvGrpSpPr>
          <p:grpSpPr>
            <a:xfrm>
              <a:off x="11014578" y="3935172"/>
              <a:ext cx="678443" cy="834156"/>
              <a:chOff x="8508806" y="1088308"/>
              <a:chExt cx="678443" cy="834156"/>
            </a:xfrm>
          </p:grpSpPr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1D37041D-232F-9741-C927-915C6D35BB64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ea8a</a:t>
                </a:r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66CEEE77-41C2-BB32-0ADC-A0328E31B4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26787D5-A9F0-77D5-D7DE-2020D5CAA845}"/>
                </a:ext>
              </a:extLst>
            </p:cNvPr>
            <p:cNvGrpSpPr/>
            <p:nvPr/>
          </p:nvGrpSpPr>
          <p:grpSpPr>
            <a:xfrm>
              <a:off x="11172464" y="3963422"/>
              <a:ext cx="368023" cy="549298"/>
              <a:chOff x="2352044" y="4250897"/>
              <a:chExt cx="1203087" cy="2063904"/>
            </a:xfrm>
          </p:grpSpPr>
          <p:pic>
            <p:nvPicPr>
              <p:cNvPr id="29" name="Grafik 28" descr="Geöffneter Ordner mit einfarbiger Füllung">
                <a:extLst>
                  <a:ext uri="{FF2B5EF4-FFF2-40B4-BE49-F238E27FC236}">
                    <a16:creationId xmlns:a16="http://schemas.microsoft.com/office/drawing/2014/main" id="{F02A04AC-2BDE-BF2D-EF88-302EAA4C4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30" name="Grafik 29" descr="Papier Silhouette">
                <a:extLst>
                  <a:ext uri="{FF2B5EF4-FFF2-40B4-BE49-F238E27FC236}">
                    <a16:creationId xmlns:a16="http://schemas.microsoft.com/office/drawing/2014/main" id="{EB7FFED6-99D7-8561-DC24-1C946781C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31" name="Grafik 30" descr="Papier Silhouette">
                <a:extLst>
                  <a:ext uri="{FF2B5EF4-FFF2-40B4-BE49-F238E27FC236}">
                    <a16:creationId xmlns:a16="http://schemas.microsoft.com/office/drawing/2014/main" id="{FCFE22CA-964D-4980-3FBD-A509A0CA7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21797E7-5227-03D6-724F-42C6B5090A5D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BD324CD4-F29C-3C17-2573-809EF4B0E3D4}"/>
                  </a:ext>
                </a:extLst>
              </p:cNvPr>
              <p:cNvCxnSpPr>
                <a:cxnSpLocks/>
                <a:endCxn id="3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76B0F4B1-8331-7B15-516C-062A291C8220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66D8C60-DC9F-C4B0-6B2F-AB17CBD78508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2F95644-3F2F-1500-6EDE-3E23A7F1661E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1853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C</a:t>
                </a:r>
              </a:p>
            </p:txBody>
          </p:sp>
        </p:grpSp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7BACDCE-6814-52C7-0101-930CB3B5CCF6}"/>
              </a:ext>
            </a:extLst>
          </p:cNvPr>
          <p:cNvCxnSpPr>
            <a:cxnSpLocks/>
          </p:cNvCxnSpPr>
          <p:nvPr/>
        </p:nvCxnSpPr>
        <p:spPr>
          <a:xfrm>
            <a:off x="1887824" y="4314881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2426CCB-695B-3D77-3E93-C14E414B3038}"/>
              </a:ext>
            </a:extLst>
          </p:cNvPr>
          <p:cNvGrpSpPr/>
          <p:nvPr/>
        </p:nvGrpSpPr>
        <p:grpSpPr>
          <a:xfrm>
            <a:off x="2055356" y="4060775"/>
            <a:ext cx="515890" cy="515890"/>
            <a:chOff x="2054316" y="3412117"/>
            <a:chExt cx="515890" cy="515890"/>
          </a:xfrm>
        </p:grpSpPr>
        <p:pic>
          <p:nvPicPr>
            <p:cNvPr id="18" name="Grafik 17" descr="Papier Silhouette">
              <a:extLst>
                <a:ext uri="{FF2B5EF4-FFF2-40B4-BE49-F238E27FC236}">
                  <a16:creationId xmlns:a16="http://schemas.microsoft.com/office/drawing/2014/main" id="{1D073063-D017-D2DD-360D-C7B656639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BDA279F6-94E9-3CB0-A607-D49BA621169F}"/>
                </a:ext>
              </a:extLst>
            </p:cNvPr>
            <p:cNvSpPr txBox="1"/>
            <p:nvPr/>
          </p:nvSpPr>
          <p:spPr>
            <a:xfrm>
              <a:off x="2153403" y="348539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</a:t>
              </a:r>
            </a:p>
          </p:txBody>
        </p:sp>
      </p:grp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AAD9CA3C-76E6-D93A-C68D-9FACA1062317}"/>
              </a:ext>
            </a:extLst>
          </p:cNvPr>
          <p:cNvCxnSpPr/>
          <p:nvPr/>
        </p:nvCxnSpPr>
        <p:spPr>
          <a:xfrm>
            <a:off x="1887824" y="3485365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44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C8C24-46B7-4A9F-DC8A-F82A2B02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der </a:t>
            </a:r>
            <a:r>
              <a:rPr lang="de-DE" dirty="0" err="1"/>
              <a:t>Commits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60CE1-0CC8-5D7C-8CCA-3B8ACC0F6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Jeder Commit hat eine Referenz zu seinem Parent.</a:t>
            </a:r>
          </a:p>
          <a:p>
            <a:r>
              <a:rPr lang="de-DE" dirty="0"/>
              <a:t>Konsole: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log --all --graph [--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oneline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]</a:t>
            </a: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6E573DAC-1620-A477-B2B5-106FB0E7EB5D}"/>
              </a:ext>
            </a:extLst>
          </p:cNvPr>
          <p:cNvGrpSpPr/>
          <p:nvPr/>
        </p:nvGrpSpPr>
        <p:grpSpPr>
          <a:xfrm>
            <a:off x="1509845" y="3278147"/>
            <a:ext cx="4379484" cy="3033753"/>
            <a:chOff x="7323905" y="3763876"/>
            <a:chExt cx="4379484" cy="303375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BD546FB-3544-F8F3-7E0E-433745A9E80D}"/>
                </a:ext>
              </a:extLst>
            </p:cNvPr>
            <p:cNvGrpSpPr/>
            <p:nvPr/>
          </p:nvGrpSpPr>
          <p:grpSpPr>
            <a:xfrm>
              <a:off x="9151086" y="5248491"/>
              <a:ext cx="678443" cy="834156"/>
              <a:chOff x="8734518" y="3928007"/>
              <a:chExt cx="678443" cy="834156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8F3A5DAF-6807-FBA8-41B0-2CDF5A7AB832}"/>
                  </a:ext>
                </a:extLst>
              </p:cNvPr>
              <p:cNvGrpSpPr/>
              <p:nvPr/>
            </p:nvGrpSpPr>
            <p:grpSpPr>
              <a:xfrm>
                <a:off x="8734518" y="3928007"/>
                <a:ext cx="678443" cy="834156"/>
                <a:chOff x="8508806" y="1088308"/>
                <a:chExt cx="678443" cy="834156"/>
              </a:xfrm>
            </p:grpSpPr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3CEE598F-D3ED-0BBD-3111-DBC5C338B597}"/>
                    </a:ext>
                  </a:extLst>
                </p:cNvPr>
                <p:cNvSpPr/>
                <p:nvPr/>
              </p:nvSpPr>
              <p:spPr>
                <a:xfrm>
                  <a:off x="8508806" y="1088308"/>
                  <a:ext cx="678443" cy="8341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r"/>
                  <a:r>
                    <a:rPr lang="de-DE" sz="1100" dirty="0"/>
                    <a:t>13ff</a:t>
                  </a:r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096F19EF-A2D9-753B-9318-509B7CD0324A}"/>
                    </a:ext>
                  </a:extLst>
                </p:cNvPr>
                <p:cNvSpPr/>
                <p:nvPr/>
              </p:nvSpPr>
              <p:spPr>
                <a:xfrm>
                  <a:off x="8577445" y="1151725"/>
                  <a:ext cx="540000" cy="540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5D224342-4D85-2369-9B09-C5A80A2166FE}"/>
                  </a:ext>
                </a:extLst>
              </p:cNvPr>
              <p:cNvGrpSpPr/>
              <p:nvPr/>
            </p:nvGrpSpPr>
            <p:grpSpPr>
              <a:xfrm>
                <a:off x="8892404" y="3956258"/>
                <a:ext cx="366421" cy="401680"/>
                <a:chOff x="2352044" y="4250897"/>
                <a:chExt cx="1197850" cy="1509252"/>
              </a:xfrm>
            </p:grpSpPr>
            <p:pic>
              <p:nvPicPr>
                <p:cNvPr id="7" name="Grafik 6" descr="Geöffneter Ordner mit einfarbiger Füllung">
                  <a:extLst>
                    <a:ext uri="{FF2B5EF4-FFF2-40B4-BE49-F238E27FC236}">
                      <a16:creationId xmlns:a16="http://schemas.microsoft.com/office/drawing/2014/main" id="{30EE0DC6-139C-640E-E6CB-A936FF6B18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2044" y="4250897"/>
                  <a:ext cx="752080" cy="806197"/>
                </a:xfrm>
                <a:prstGeom prst="rect">
                  <a:avLst/>
                </a:prstGeom>
              </p:spPr>
            </p:pic>
            <p:pic>
              <p:nvPicPr>
                <p:cNvPr id="8" name="Grafik 7" descr="Papier Silhouette">
                  <a:extLst>
                    <a:ext uri="{FF2B5EF4-FFF2-40B4-BE49-F238E27FC236}">
                      <a16:creationId xmlns:a16="http://schemas.microsoft.com/office/drawing/2014/main" id="{5DCC022B-49F7-4493-77A4-74E7427C6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089501"/>
                  <a:ext cx="515890" cy="515890"/>
                </a:xfrm>
                <a:prstGeom prst="rect">
                  <a:avLst/>
                </a:prstGeom>
              </p:spPr>
            </p:pic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3B90A60E-5A94-9DE6-F150-2A819151CD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8083" y="5070943"/>
                  <a:ext cx="0" cy="27650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4ACC9A69-F8D2-EF29-D1B4-C13D510B520C}"/>
                    </a:ext>
                  </a:extLst>
                </p:cNvPr>
                <p:cNvCxnSpPr>
                  <a:cxnSpLocks/>
                  <a:endCxn id="8" idx="1"/>
                </p:cNvCxnSpPr>
                <p:nvPr/>
              </p:nvCxnSpPr>
              <p:spPr>
                <a:xfrm>
                  <a:off x="2728084" y="5347447"/>
                  <a:ext cx="16649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B72FE736-C0E1-42C3-6E95-F756C071BA05}"/>
                    </a:ext>
                  </a:extLst>
                </p:cNvPr>
                <p:cNvSpPr txBox="1"/>
                <p:nvPr/>
              </p:nvSpPr>
              <p:spPr>
                <a:xfrm>
                  <a:off x="2752317" y="4950651"/>
                  <a:ext cx="797577" cy="809498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r>
                    <a:rPr lang="de-DE" sz="800"/>
                    <a:t>A</a:t>
                  </a:r>
                </a:p>
              </p:txBody>
            </p:sp>
          </p:grp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92F0A8B-7E63-D0BA-4C47-A104EAA4D979}"/>
                </a:ext>
              </a:extLst>
            </p:cNvPr>
            <p:cNvGrpSpPr/>
            <p:nvPr/>
          </p:nvGrpSpPr>
          <p:grpSpPr>
            <a:xfrm>
              <a:off x="8416361" y="3985077"/>
              <a:ext cx="678443" cy="834156"/>
              <a:chOff x="9920835" y="3928007"/>
              <a:chExt cx="678443" cy="834156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E6FF7A7D-6403-FFAC-9F4F-CD1B4B3A8B82}"/>
                  </a:ext>
                </a:extLst>
              </p:cNvPr>
              <p:cNvGrpSpPr/>
              <p:nvPr/>
            </p:nvGrpSpPr>
            <p:grpSpPr>
              <a:xfrm>
                <a:off x="9920835" y="3928007"/>
                <a:ext cx="678443" cy="834156"/>
                <a:chOff x="8508806" y="1088308"/>
                <a:chExt cx="678443" cy="834156"/>
              </a:xfrm>
            </p:grpSpPr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7C962AAC-847D-2EEA-B071-7F62070F101A}"/>
                    </a:ext>
                  </a:extLst>
                </p:cNvPr>
                <p:cNvSpPr/>
                <p:nvPr/>
              </p:nvSpPr>
              <p:spPr>
                <a:xfrm>
                  <a:off x="8508806" y="1088308"/>
                  <a:ext cx="678443" cy="8341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r"/>
                  <a:r>
                    <a:rPr lang="de-DE" sz="1100" dirty="0"/>
                    <a:t>3de0</a:t>
                  </a:r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C3123942-BAB6-3D0A-AD19-C1441F13DFE5}"/>
                    </a:ext>
                  </a:extLst>
                </p:cNvPr>
                <p:cNvSpPr/>
                <p:nvPr/>
              </p:nvSpPr>
              <p:spPr>
                <a:xfrm>
                  <a:off x="8577445" y="1151725"/>
                  <a:ext cx="540000" cy="540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9AFF0608-FB70-BD9E-3DFD-D01EB493116D}"/>
                  </a:ext>
                </a:extLst>
              </p:cNvPr>
              <p:cNvGrpSpPr/>
              <p:nvPr/>
            </p:nvGrpSpPr>
            <p:grpSpPr>
              <a:xfrm>
                <a:off x="10078721" y="3956257"/>
                <a:ext cx="369627" cy="549298"/>
                <a:chOff x="2352044" y="4250897"/>
                <a:chExt cx="1208330" cy="2063904"/>
              </a:xfrm>
            </p:grpSpPr>
            <p:pic>
              <p:nvPicPr>
                <p:cNvPr id="17" name="Grafik 16" descr="Geöffneter Ordner mit einfarbiger Füllung">
                  <a:extLst>
                    <a:ext uri="{FF2B5EF4-FFF2-40B4-BE49-F238E27FC236}">
                      <a16:creationId xmlns:a16="http://schemas.microsoft.com/office/drawing/2014/main" id="{AC934E8B-5149-AF83-536D-E99FDFCFC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2044" y="4250897"/>
                  <a:ext cx="752080" cy="806197"/>
                </a:xfrm>
                <a:prstGeom prst="rect">
                  <a:avLst/>
                </a:prstGeom>
              </p:spPr>
            </p:pic>
            <p:pic>
              <p:nvPicPr>
                <p:cNvPr id="18" name="Grafik 17" descr="Papier Silhouette">
                  <a:extLst>
                    <a:ext uri="{FF2B5EF4-FFF2-40B4-BE49-F238E27FC236}">
                      <a16:creationId xmlns:a16="http://schemas.microsoft.com/office/drawing/2014/main" id="{FD450535-77E6-2A3F-5539-BAC52B181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089501"/>
                  <a:ext cx="515890" cy="515890"/>
                </a:xfrm>
                <a:prstGeom prst="rect">
                  <a:avLst/>
                </a:prstGeom>
              </p:spPr>
            </p:pic>
            <p:pic>
              <p:nvPicPr>
                <p:cNvPr id="19" name="Grafik 18" descr="Papier Silhouette">
                  <a:extLst>
                    <a:ext uri="{FF2B5EF4-FFF2-40B4-BE49-F238E27FC236}">
                      <a16:creationId xmlns:a16="http://schemas.microsoft.com/office/drawing/2014/main" id="{58DA9150-5F21-DC0B-CD67-3F7BF069F3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642512"/>
                  <a:ext cx="515890" cy="515890"/>
                </a:xfrm>
                <a:prstGeom prst="rect">
                  <a:avLst/>
                </a:prstGeom>
              </p:spPr>
            </p:pic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E9C0050D-F8BF-7C8E-CFBF-7C1C13FED7BD}"/>
                    </a:ext>
                  </a:extLst>
                </p:cNvPr>
                <p:cNvCxnSpPr/>
                <p:nvPr/>
              </p:nvCxnSpPr>
              <p:spPr>
                <a:xfrm>
                  <a:off x="2728084" y="5070941"/>
                  <a:ext cx="0" cy="82951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341D2CE0-3D07-12E7-E9AB-A6C960420BA4}"/>
                    </a:ext>
                  </a:extLst>
                </p:cNvPr>
                <p:cNvCxnSpPr>
                  <a:cxnSpLocks/>
                  <a:endCxn id="19" idx="1"/>
                </p:cNvCxnSpPr>
                <p:nvPr/>
              </p:nvCxnSpPr>
              <p:spPr>
                <a:xfrm>
                  <a:off x="2728084" y="5900457"/>
                  <a:ext cx="166492" cy="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6B5CD299-EED6-6BA6-FF21-DE41EA623015}"/>
                    </a:ext>
                  </a:extLst>
                </p:cNvPr>
                <p:cNvCxnSpPr>
                  <a:cxnSpLocks/>
                  <a:endCxn id="18" idx="1"/>
                </p:cNvCxnSpPr>
                <p:nvPr/>
              </p:nvCxnSpPr>
              <p:spPr>
                <a:xfrm>
                  <a:off x="2728084" y="5347447"/>
                  <a:ext cx="16649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605DC40F-6CDE-61A6-DBB1-3B2076466EA2}"/>
                    </a:ext>
                  </a:extLst>
                </p:cNvPr>
                <p:cNvSpPr txBox="1"/>
                <p:nvPr/>
              </p:nvSpPr>
              <p:spPr>
                <a:xfrm>
                  <a:off x="2752317" y="4950651"/>
                  <a:ext cx="797577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A</a:t>
                  </a:r>
                </a:p>
              </p:txBody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7654B149-298F-05F7-9DB6-9A2674DA76E3}"/>
                    </a:ext>
                  </a:extLst>
                </p:cNvPr>
                <p:cNvSpPr txBox="1"/>
                <p:nvPr/>
              </p:nvSpPr>
              <p:spPr>
                <a:xfrm>
                  <a:off x="2773278" y="5505303"/>
                  <a:ext cx="787096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B</a:t>
                  </a:r>
                </a:p>
              </p:txBody>
            </p:sp>
          </p:grp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B68C4687-2F59-7963-EC90-C3FD8AB03771}"/>
                </a:ext>
              </a:extLst>
            </p:cNvPr>
            <p:cNvGrpSpPr/>
            <p:nvPr/>
          </p:nvGrpSpPr>
          <p:grpSpPr>
            <a:xfrm>
              <a:off x="9927541" y="3966621"/>
              <a:ext cx="678443" cy="834156"/>
              <a:chOff x="11014578" y="3935172"/>
              <a:chExt cx="678443" cy="834156"/>
            </a:xfrm>
          </p:grpSpPr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1AAF3EC2-20CE-FBD1-3D13-6EDE43125027}"/>
                  </a:ext>
                </a:extLst>
              </p:cNvPr>
              <p:cNvGrpSpPr/>
              <p:nvPr/>
            </p:nvGrpSpPr>
            <p:grpSpPr>
              <a:xfrm>
                <a:off x="11014578" y="3935172"/>
                <a:ext cx="678443" cy="834156"/>
                <a:chOff x="8508806" y="1088308"/>
                <a:chExt cx="678443" cy="834156"/>
              </a:xfrm>
            </p:grpSpPr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71A28605-16C2-1245-BB59-F5AA4F651D60}"/>
                    </a:ext>
                  </a:extLst>
                </p:cNvPr>
                <p:cNvSpPr/>
                <p:nvPr/>
              </p:nvSpPr>
              <p:spPr>
                <a:xfrm>
                  <a:off x="8508806" y="1088308"/>
                  <a:ext cx="678443" cy="8341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r"/>
                  <a:r>
                    <a:rPr lang="de-DE" sz="1100" dirty="0"/>
                    <a:t>ea8a</a:t>
                  </a:r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3DE26D4C-F33D-BED8-E00A-910EAEE9BAE6}"/>
                    </a:ext>
                  </a:extLst>
                </p:cNvPr>
                <p:cNvSpPr/>
                <p:nvPr/>
              </p:nvSpPr>
              <p:spPr>
                <a:xfrm>
                  <a:off x="8577445" y="1151725"/>
                  <a:ext cx="540000" cy="540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B91E889A-B7E4-263F-2B06-3557A5363877}"/>
                  </a:ext>
                </a:extLst>
              </p:cNvPr>
              <p:cNvGrpSpPr/>
              <p:nvPr/>
            </p:nvGrpSpPr>
            <p:grpSpPr>
              <a:xfrm>
                <a:off x="11172464" y="3963422"/>
                <a:ext cx="368023" cy="549298"/>
                <a:chOff x="2352044" y="4250897"/>
                <a:chExt cx="1203087" cy="2063904"/>
              </a:xfrm>
            </p:grpSpPr>
            <p:pic>
              <p:nvPicPr>
                <p:cNvPr id="30" name="Grafik 29" descr="Geöffneter Ordner mit einfarbiger Füllung">
                  <a:extLst>
                    <a:ext uri="{FF2B5EF4-FFF2-40B4-BE49-F238E27FC236}">
                      <a16:creationId xmlns:a16="http://schemas.microsoft.com/office/drawing/2014/main" id="{4F329F45-62BA-E0BA-D157-F4A456B44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2044" y="4250897"/>
                  <a:ext cx="752080" cy="806197"/>
                </a:xfrm>
                <a:prstGeom prst="rect">
                  <a:avLst/>
                </a:prstGeom>
              </p:spPr>
            </p:pic>
            <p:pic>
              <p:nvPicPr>
                <p:cNvPr id="31" name="Grafik 30" descr="Papier Silhouette">
                  <a:extLst>
                    <a:ext uri="{FF2B5EF4-FFF2-40B4-BE49-F238E27FC236}">
                      <a16:creationId xmlns:a16="http://schemas.microsoft.com/office/drawing/2014/main" id="{5D0F381C-9B97-60DC-7995-7CCBE88C4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089501"/>
                  <a:ext cx="515890" cy="515890"/>
                </a:xfrm>
                <a:prstGeom prst="rect">
                  <a:avLst/>
                </a:prstGeom>
              </p:spPr>
            </p:pic>
            <p:pic>
              <p:nvPicPr>
                <p:cNvPr id="32" name="Grafik 31" descr="Papier Silhouette">
                  <a:extLst>
                    <a:ext uri="{FF2B5EF4-FFF2-40B4-BE49-F238E27FC236}">
                      <a16:creationId xmlns:a16="http://schemas.microsoft.com/office/drawing/2014/main" id="{14254CC7-1917-D9D7-4D29-CD41CAF5A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894576" y="5642512"/>
                  <a:ext cx="515890" cy="515890"/>
                </a:xfrm>
                <a:prstGeom prst="rect">
                  <a:avLst/>
                </a:prstGeom>
              </p:spPr>
            </p:pic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9D19FF6E-0756-FD75-C832-CF9ABA4EEBF0}"/>
                    </a:ext>
                  </a:extLst>
                </p:cNvPr>
                <p:cNvCxnSpPr/>
                <p:nvPr/>
              </p:nvCxnSpPr>
              <p:spPr>
                <a:xfrm>
                  <a:off x="2728084" y="5070941"/>
                  <a:ext cx="0" cy="82951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822F3349-24CC-2EF0-9D97-BB41C81469B4}"/>
                    </a:ext>
                  </a:extLst>
                </p:cNvPr>
                <p:cNvCxnSpPr>
                  <a:cxnSpLocks/>
                  <a:endCxn id="32" idx="1"/>
                </p:cNvCxnSpPr>
                <p:nvPr/>
              </p:nvCxnSpPr>
              <p:spPr>
                <a:xfrm>
                  <a:off x="2728084" y="5900457"/>
                  <a:ext cx="166492" cy="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r Verbinder 34">
                  <a:extLst>
                    <a:ext uri="{FF2B5EF4-FFF2-40B4-BE49-F238E27FC236}">
                      <a16:creationId xmlns:a16="http://schemas.microsoft.com/office/drawing/2014/main" id="{DC0E4125-57C1-E5D3-15F9-C40C8DB501C3}"/>
                    </a:ext>
                  </a:extLst>
                </p:cNvPr>
                <p:cNvCxnSpPr>
                  <a:cxnSpLocks/>
                  <a:endCxn id="31" idx="1"/>
                </p:cNvCxnSpPr>
                <p:nvPr/>
              </p:nvCxnSpPr>
              <p:spPr>
                <a:xfrm>
                  <a:off x="2728084" y="5347447"/>
                  <a:ext cx="16649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DEDD77EE-9F7A-1993-FE4C-68AFF8FB1D06}"/>
                    </a:ext>
                  </a:extLst>
                </p:cNvPr>
                <p:cNvSpPr txBox="1"/>
                <p:nvPr/>
              </p:nvSpPr>
              <p:spPr>
                <a:xfrm>
                  <a:off x="2752317" y="4950651"/>
                  <a:ext cx="797577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A</a:t>
                  </a:r>
                </a:p>
              </p:txBody>
            </p: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A94D0CE4-B48F-83A8-5E14-4ACDEEC69911}"/>
                    </a:ext>
                  </a:extLst>
                </p:cNvPr>
                <p:cNvSpPr txBox="1"/>
                <p:nvPr/>
              </p:nvSpPr>
              <p:spPr>
                <a:xfrm>
                  <a:off x="2773278" y="5505303"/>
                  <a:ext cx="781853" cy="809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800"/>
                    <a:t>C</a:t>
                  </a:r>
                </a:p>
              </p:txBody>
            </p:sp>
          </p:grpSp>
        </p:grp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F0820B5-16BF-60FA-A7D5-245838AFD51C}"/>
                </a:ext>
              </a:extLst>
            </p:cNvPr>
            <p:cNvSpPr txBox="1"/>
            <p:nvPr/>
          </p:nvSpPr>
          <p:spPr>
            <a:xfrm>
              <a:off x="8074195" y="6151298"/>
              <a:ext cx="345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13ff besitzt zwei Kinder</a:t>
              </a:r>
            </a:p>
            <a:p>
              <a:r>
                <a:rPr lang="de-DE" dirty="0"/>
                <a:t>(von denen es nichts weiß…)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010697DB-F468-5245-1EB3-09B2F8B7DE97}"/>
                </a:ext>
              </a:extLst>
            </p:cNvPr>
            <p:cNvCxnSpPr>
              <a:cxnSpLocks/>
            </p:cNvCxnSpPr>
            <p:nvPr/>
          </p:nvCxnSpPr>
          <p:spPr>
            <a:xfrm>
              <a:off x="8755000" y="4810070"/>
              <a:ext cx="553972" cy="4384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2B5A87E-1248-824C-2FCF-5342B5131D63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9675393" y="4800777"/>
              <a:ext cx="591370" cy="4673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Sprechblase: rechteckig mit abgerundeten Ecken 39">
              <a:extLst>
                <a:ext uri="{FF2B5EF4-FFF2-40B4-BE49-F238E27FC236}">
                  <a16:creationId xmlns:a16="http://schemas.microsoft.com/office/drawing/2014/main" id="{F3B8BC7C-2055-9AD1-93DE-D7CED328DC11}"/>
                </a:ext>
              </a:extLst>
            </p:cNvPr>
            <p:cNvSpPr/>
            <p:nvPr/>
          </p:nvSpPr>
          <p:spPr>
            <a:xfrm>
              <a:off x="10824086" y="3788725"/>
              <a:ext cx="879303" cy="540000"/>
            </a:xfrm>
            <a:prstGeom prst="wedgeRoundRectCallout">
              <a:avLst>
                <a:gd name="adj1" fmla="val -69452"/>
                <a:gd name="adj2" fmla="val 38310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add C</a:t>
              </a:r>
            </a:p>
          </p:txBody>
        </p:sp>
        <p:sp>
          <p:nvSpPr>
            <p:cNvPr id="41" name="Sprechblase: rechteckig mit abgerundeten Ecken 40">
              <a:extLst>
                <a:ext uri="{FF2B5EF4-FFF2-40B4-BE49-F238E27FC236}">
                  <a16:creationId xmlns:a16="http://schemas.microsoft.com/office/drawing/2014/main" id="{9C5C2411-2E93-8B9E-A9AD-7A3232746692}"/>
                </a:ext>
              </a:extLst>
            </p:cNvPr>
            <p:cNvSpPr/>
            <p:nvPr/>
          </p:nvSpPr>
          <p:spPr>
            <a:xfrm>
              <a:off x="10119621" y="5155648"/>
              <a:ext cx="879303" cy="540000"/>
            </a:xfrm>
            <a:prstGeom prst="wedgeRoundRectCallout">
              <a:avLst>
                <a:gd name="adj1" fmla="val -69452"/>
                <a:gd name="adj2" fmla="val 38310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add A</a:t>
              </a:r>
            </a:p>
          </p:txBody>
        </p:sp>
        <p:sp>
          <p:nvSpPr>
            <p:cNvPr id="42" name="Sprechblase: rechteckig mit abgerundeten Ecken 41">
              <a:extLst>
                <a:ext uri="{FF2B5EF4-FFF2-40B4-BE49-F238E27FC236}">
                  <a16:creationId xmlns:a16="http://schemas.microsoft.com/office/drawing/2014/main" id="{6AE0F869-CFF8-DCDD-C1F8-9703C894D9D0}"/>
                </a:ext>
              </a:extLst>
            </p:cNvPr>
            <p:cNvSpPr/>
            <p:nvPr/>
          </p:nvSpPr>
          <p:spPr>
            <a:xfrm>
              <a:off x="7323905" y="3763876"/>
              <a:ext cx="879303" cy="540000"/>
            </a:xfrm>
            <a:prstGeom prst="wedgeRoundRectCallout">
              <a:avLst>
                <a:gd name="adj1" fmla="val 68303"/>
                <a:gd name="adj2" fmla="val 40509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add B</a:t>
              </a:r>
            </a:p>
          </p:txBody>
        </p:sp>
      </p:grpSp>
      <p:pic>
        <p:nvPicPr>
          <p:cNvPr id="44" name="Grafik 43">
            <a:extLst>
              <a:ext uri="{FF2B5EF4-FFF2-40B4-BE49-F238E27FC236}">
                <a16:creationId xmlns:a16="http://schemas.microsoft.com/office/drawing/2014/main" id="{00E5D8C6-A196-34A1-6916-29DFDD4C7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959" y="5681709"/>
            <a:ext cx="42767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DBB0BFDC-F070-016A-AC23-F7C07A42A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811" y="2920393"/>
            <a:ext cx="4333875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2614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D94F4-5635-EC5C-2FD4-41356CD34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der </a:t>
            </a:r>
            <a:r>
              <a:rPr lang="de-DE" dirty="0" err="1"/>
              <a:t>Commits</a:t>
            </a:r>
            <a:r>
              <a:rPr lang="de-DE" dirty="0"/>
              <a:t> (Git GUI)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141A8D-39F0-4FA5-2C49-D77D13DB6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90688"/>
            <a:ext cx="4524892" cy="340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4C5693E-276E-994E-6D10-6D1DD3D4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03" y="3586646"/>
            <a:ext cx="2229337" cy="258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BC3CC9-0882-A03C-BE64-CCB801BAD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936" y="1889760"/>
            <a:ext cx="5930184" cy="420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6A88B2B-CA17-746C-6EDC-BCD6F809A868}"/>
              </a:ext>
            </a:extLst>
          </p:cNvPr>
          <p:cNvSpPr/>
          <p:nvPr/>
        </p:nvSpPr>
        <p:spPr>
          <a:xfrm>
            <a:off x="2923835" y="3741420"/>
            <a:ext cx="54102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8144ACB-D43B-552B-F096-27A34FF9E397}"/>
              </a:ext>
            </a:extLst>
          </p:cNvPr>
          <p:cNvSpPr/>
          <p:nvPr/>
        </p:nvSpPr>
        <p:spPr>
          <a:xfrm rot="18883614">
            <a:off x="5422141" y="3074532"/>
            <a:ext cx="54102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077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7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614022"/>
              </p:ext>
            </p:extLst>
          </p:nvPr>
        </p:nvGraphicFramePr>
        <p:xfrm>
          <a:off x="838200" y="1257095"/>
          <a:ext cx="105156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Working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Der lokale Ordner, mit den tatsächlichen Dateien und Ordnern, die wir bearbeiten können und im Explorer sehen.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Speicherort für alle Projektversionen (.git Ordner im Verzeichnis)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Index / </a:t>
                      </a:r>
                      <a:r>
                        <a:rPr lang="de-DE" sz="1600" dirty="0" err="1"/>
                        <a:t>Staging</a:t>
                      </a:r>
                      <a:r>
                        <a:rPr lang="de-DE" sz="1600" dirty="0"/>
                        <a:t>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Hier wird dargestellt, wie der nächste Commit des Projektes aussehen wird.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Snapshot des Projektes.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40415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323177"/>
              </p:ext>
            </p:extLst>
          </p:nvPr>
        </p:nvGraphicFramePr>
        <p:xfrm>
          <a:off x="838200" y="3558335"/>
          <a:ext cx="10515600" cy="301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status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an, auf welchem Commit/Branch man arbeitet. Zeigt an, welche Dateien sich im Working Tree, Index und aktuellen Commit sich voneinander unterscheiden.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add &lt;Dateiname&gt;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eine Datei bzw. die Änderungen einer Datei im Working Tree dem Index hinzu.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commit</a:t>
                      </a:r>
                      <a:r>
                        <a:rPr lang="de-DE" sz="1600" dirty="0">
                          <a:hlinkClick r:id="rId4"/>
                        </a:rPr>
                        <a:t> -m „&lt;Nachricht&gt;“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Erstellt einen Commit, der den Zustands des Projektes wie es im Index vorliegt sichert.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checkout</a:t>
                      </a:r>
                      <a:r>
                        <a:rPr lang="de-DE" sz="1600" dirty="0">
                          <a:hlinkClick r:id="rId5"/>
                        </a:rPr>
                        <a:t> &lt;</a:t>
                      </a:r>
                      <a:r>
                        <a:rPr lang="de-DE" sz="1600" dirty="0" err="1">
                          <a:hlinkClick r:id="rId5"/>
                        </a:rPr>
                        <a:t>commit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Lade den Projektzustand eines Vorgegebenen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in den Working Tree.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4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</a:t>
                      </a:r>
                      <a:r>
                        <a:rPr lang="de-DE" sz="1600" dirty="0" err="1">
                          <a:hlinkClick r:id="rId6"/>
                        </a:rPr>
                        <a:t>checkout</a:t>
                      </a:r>
                      <a:r>
                        <a:rPr lang="de-DE" sz="1600" dirty="0">
                          <a:hlinkClick r:id="rId6"/>
                        </a:rPr>
                        <a:t> --</a:t>
                      </a:r>
                      <a:r>
                        <a:rPr lang="de-DE" sz="1600" dirty="0" err="1">
                          <a:hlinkClick r:id="rId6"/>
                        </a:rPr>
                        <a:t>force</a:t>
                      </a:r>
                      <a:r>
                        <a:rPr lang="de-DE" sz="1600" dirty="0">
                          <a:hlinkClick r:id="rId6"/>
                        </a:rPr>
                        <a:t> &lt;</a:t>
                      </a:r>
                      <a:r>
                        <a:rPr lang="de-DE" sz="1600" dirty="0" err="1">
                          <a:hlinkClick r:id="rId6"/>
                        </a:rPr>
                        <a:t>commit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Wie git </a:t>
                      </a:r>
                      <a:r>
                        <a:rPr lang="de-DE" sz="1600" dirty="0" err="1"/>
                        <a:t>checkout</a:t>
                      </a:r>
                      <a:r>
                        <a:rPr lang="de-DE" sz="1600" dirty="0"/>
                        <a:t>, jedoch wird genau der vorgegebene Zustand wiederhergestellt. ACHTUNG: Nicht gesicherte Dateien gehen verloren!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88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7"/>
                        </a:rPr>
                        <a:t>git log --all --</a:t>
                      </a:r>
                      <a:r>
                        <a:rPr lang="de-DE" sz="1600" dirty="0" err="1">
                          <a:hlinkClick r:id="rId7"/>
                        </a:rPr>
                        <a:t>oneline</a:t>
                      </a:r>
                      <a:r>
                        <a:rPr lang="de-DE" sz="1600" dirty="0">
                          <a:hlinkClick r:id="rId7"/>
                        </a:rPr>
                        <a:t> --graph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die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in einer Baumstruktur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8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32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F008B-6370-901C-D6BA-A8EEF3F5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Übungsblock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77C040-C53A-16B1-AA45-5C0D44799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Aufgaben:</a:t>
            </a:r>
          </a:p>
          <a:p>
            <a:pPr lvl="1"/>
            <a:r>
              <a:rPr lang="de-DE" dirty="0"/>
              <a:t>Neues Repository anlegen.</a:t>
            </a:r>
          </a:p>
          <a:p>
            <a:pPr lvl="1"/>
            <a:r>
              <a:rPr lang="de-DE" dirty="0"/>
              <a:t>Dateien erstellen, bearbeiten und dem Index hinzufügen.</a:t>
            </a:r>
          </a:p>
          <a:p>
            <a:pPr lvl="1"/>
            <a:r>
              <a:rPr lang="de-DE" dirty="0"/>
              <a:t>Mindestens zwei </a:t>
            </a:r>
            <a:r>
              <a:rPr lang="de-DE" dirty="0" err="1"/>
              <a:t>Commits</a:t>
            </a:r>
            <a:r>
              <a:rPr lang="de-DE" dirty="0"/>
              <a:t> erstellen.</a:t>
            </a:r>
          </a:p>
          <a:p>
            <a:pPr lvl="1"/>
            <a:r>
              <a:rPr lang="de-DE" dirty="0"/>
              <a:t>Den Zustand eines alten </a:t>
            </a:r>
            <a:r>
              <a:rPr lang="de-DE" dirty="0" err="1"/>
              <a:t>Commits</a:t>
            </a:r>
            <a:r>
              <a:rPr lang="de-DE" dirty="0"/>
              <a:t> wiederherstellen.</a:t>
            </a:r>
          </a:p>
          <a:p>
            <a:pPr lvl="1"/>
            <a:r>
              <a:rPr lang="de-DE" dirty="0"/>
              <a:t>Von diesem aus neue </a:t>
            </a:r>
            <a:r>
              <a:rPr lang="de-DE" dirty="0" err="1"/>
              <a:t>Commits</a:t>
            </a:r>
            <a:r>
              <a:rPr lang="de-DE" dirty="0"/>
              <a:t> erstellen.</a:t>
            </a:r>
          </a:p>
          <a:p>
            <a:pPr lvl="1"/>
            <a:r>
              <a:rPr lang="de-DE" dirty="0"/>
              <a:t>Untersuche </a:t>
            </a:r>
            <a:r>
              <a:rPr lang="de-DE" dirty="0" err="1"/>
              <a:t>Strucktur</a:t>
            </a:r>
            <a:r>
              <a:rPr lang="de-DE" dirty="0"/>
              <a:t> der </a:t>
            </a:r>
            <a:r>
              <a:rPr lang="de-DE" dirty="0" err="1"/>
              <a:t>Commits</a:t>
            </a:r>
            <a:r>
              <a:rPr lang="de-DE" dirty="0"/>
              <a:t>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log --all --graph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oneline</a:t>
            </a:r>
            <a:endParaRPr lang="de-DE" dirty="0"/>
          </a:p>
          <a:p>
            <a:pPr lvl="1"/>
            <a:r>
              <a:rPr lang="de-DE" dirty="0"/>
              <a:t>Passiert es dir, dass </a:t>
            </a:r>
            <a:r>
              <a:rPr lang="de-DE" dirty="0" err="1"/>
              <a:t>Commits</a:t>
            </a:r>
            <a:r>
              <a:rPr lang="de-DE" dirty="0"/>
              <a:t> plötzlich nicht mehr sichtbar sind?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dirty="0"/>
              <a:t>Warum gibt es den Zwischenschritt der </a:t>
            </a:r>
            <a:r>
              <a:rPr lang="de-DE" dirty="0" err="1"/>
              <a:t>Staging</a:t>
            </a:r>
            <a:r>
              <a:rPr lang="de-DE" dirty="0"/>
              <a:t>-Area? Warum nicht direkt speichern?</a:t>
            </a:r>
          </a:p>
          <a:p>
            <a:r>
              <a:rPr lang="de-DE" dirty="0"/>
              <a:t>Nutze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help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befehl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befehl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-h</a:t>
            </a:r>
            <a:r>
              <a:rPr lang="de-DE" dirty="0"/>
              <a:t> um mehr </a:t>
            </a:r>
            <a:r>
              <a:rPr lang="de-DE" dirty="0" err="1"/>
              <a:t>informationen</a:t>
            </a:r>
            <a:r>
              <a:rPr lang="de-DE" dirty="0"/>
              <a:t> zu den Befehlen zu erhalten.</a:t>
            </a:r>
          </a:p>
        </p:txBody>
      </p:sp>
    </p:spTree>
    <p:extLst>
      <p:ext uri="{BB962C8B-B14F-4D97-AF65-F5344CB8AC3E}">
        <p14:creationId xmlns:p14="http://schemas.microsoft.com/office/powerpoint/2010/main" val="3318229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B3C57-9D18-1196-AD72-D44C0397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Notepad++ statt VIM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BD4E9-F243-B132-547D-1CB19395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$ 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--global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core.editor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"'C:/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Program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Files/Notepad++/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notepad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++.exe'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multiInst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notabbar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nosession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noPlugin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"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04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D0480-E607-0C39-B493-8A6FE0F8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</a:t>
            </a:r>
            <a:r>
              <a:rPr lang="de-DE" dirty="0" err="1"/>
              <a:t>commit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19830F-0871-CA24-E49F-0AE33EF1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5540" cy="4351338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/>
              <a:t>Shnapshot</a:t>
            </a:r>
            <a:r>
              <a:rPr lang="de-DE" dirty="0"/>
              <a:t> eines Zustandes des Projektverzeichnisses</a:t>
            </a:r>
          </a:p>
          <a:p>
            <a:r>
              <a:rPr lang="de-DE" dirty="0"/>
              <a:t>SHA-256-Hash</a:t>
            </a:r>
          </a:p>
          <a:p>
            <a:r>
              <a:rPr lang="de-DE" dirty="0"/>
              <a:t>Date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(des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Commits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de-DE" dirty="0" err="1"/>
              <a:t>Committer</a:t>
            </a:r>
            <a:r>
              <a:rPr lang="de-DE" dirty="0"/>
              <a:t>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(Wer hat die Änderungen zugelassen?)</a:t>
            </a:r>
          </a:p>
          <a:p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(Wer hat den Inhalt die Änderungen erstellt?)</a:t>
            </a:r>
          </a:p>
          <a:p>
            <a:r>
              <a:rPr lang="de-DE" dirty="0"/>
              <a:t>Message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(Beschreibt, was sich geändert hat)</a:t>
            </a:r>
          </a:p>
          <a:p>
            <a:r>
              <a:rPr lang="de-DE" dirty="0"/>
              <a:t>Objekt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(Referenz zum obersten Tree)</a:t>
            </a:r>
          </a:p>
          <a:p>
            <a:r>
              <a:rPr lang="de-DE" dirty="0"/>
              <a:t>Parent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(Commit, auf dem dieser Aufbaut; letzte Position des Heads)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213C70F-6CBF-23B0-3E41-FF41D6183B14}"/>
              </a:ext>
            </a:extLst>
          </p:cNvPr>
          <p:cNvGrpSpPr/>
          <p:nvPr/>
        </p:nvGrpSpPr>
        <p:grpSpPr>
          <a:xfrm rot="957065">
            <a:off x="5878864" y="540414"/>
            <a:ext cx="678443" cy="834156"/>
            <a:chOff x="9920835" y="3928007"/>
            <a:chExt cx="678443" cy="83415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AF44CC0-472A-1246-EBD9-7F362DFD96A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E8E573A7-E056-A194-D9F1-A1FAA34A483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7205CAA7-02E9-B589-154E-744A2BA6327D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BF160FE8-7FB3-DDFB-880D-955C91CDD1BC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7" name="Grafik 6" descr="Geöffneter Ordner mit einfarbiger Füllung">
                <a:extLst>
                  <a:ext uri="{FF2B5EF4-FFF2-40B4-BE49-F238E27FC236}">
                    <a16:creationId xmlns:a16="http://schemas.microsoft.com/office/drawing/2014/main" id="{CC0F02ED-46DD-DA36-5BD3-5B9CB12F7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8" name="Grafik 7" descr="Papier Silhouette">
                <a:extLst>
                  <a:ext uri="{FF2B5EF4-FFF2-40B4-BE49-F238E27FC236}">
                    <a16:creationId xmlns:a16="http://schemas.microsoft.com/office/drawing/2014/main" id="{3B3F8AF3-021D-A972-924E-87FA06E3C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9" name="Grafik 8" descr="Papier Silhouette">
                <a:extLst>
                  <a:ext uri="{FF2B5EF4-FFF2-40B4-BE49-F238E27FC236}">
                    <a16:creationId xmlns:a16="http://schemas.microsoft.com/office/drawing/2014/main" id="{F5884696-04A9-7B16-F557-9E1E32A43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05BC67B5-2C91-C638-8D0D-8877406133A3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BCB743A-67CC-AF70-1236-C704C804B637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FCB0D1D8-C517-ABFA-7855-A21FF4F52207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BE6BE3F-6496-A043-EB2A-61A405658D15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A61A4D7-3224-0278-D486-7041D45C6B30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4112A5D6-B9BF-986C-C651-4A265A4CA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591" y="3806825"/>
            <a:ext cx="4419600" cy="268605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BC29B0F-1C4B-5C8F-5916-6EED70BE3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70" y="927545"/>
            <a:ext cx="4943475" cy="119062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143F348-2C8F-2482-FEA2-1A93FF257480}"/>
              </a:ext>
            </a:extLst>
          </p:cNvPr>
          <p:cNvSpPr txBox="1"/>
          <p:nvPr/>
        </p:nvSpPr>
        <p:spPr>
          <a:xfrm>
            <a:off x="7059370" y="333300"/>
            <a:ext cx="4943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Mit 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cat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-file -p &lt;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hash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sz="1600" dirty="0"/>
              <a:t>lässt sich der Inhalt jedes Objekts im Repo anzeigen.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B99ECA-775B-E7A5-A881-7B42AA5BB0FF}"/>
              </a:ext>
            </a:extLst>
          </p:cNvPr>
          <p:cNvSpPr txBox="1"/>
          <p:nvPr/>
        </p:nvSpPr>
        <p:spPr>
          <a:xfrm>
            <a:off x="7414591" y="2752719"/>
            <a:ext cx="441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Mit 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show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hash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r>
              <a:rPr lang="de-DE" sz="1600" dirty="0"/>
              <a:t> lassen sich Objekte im Repo anzeigen und werden um einige Informationen angereichert. Beim Commit z.B. der Diff zum vorherigen Commit.</a:t>
            </a:r>
          </a:p>
        </p:txBody>
      </p:sp>
    </p:spTree>
    <p:extLst>
      <p:ext uri="{BB962C8B-B14F-4D97-AF65-F5344CB8AC3E}">
        <p14:creationId xmlns:p14="http://schemas.microsoft.com/office/powerpoint/2010/main" val="3804208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F2B5A-0050-5A13-3FE1-F5AF2327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speichert Git?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181A1A-B991-4FE3-6470-478A5EC1A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drei Hauptarten von Objekten in git:</a:t>
            </a:r>
          </a:p>
          <a:p>
            <a:pPr lvl="1"/>
            <a:r>
              <a:rPr lang="de-DE" dirty="0"/>
              <a:t>Blobs (Dateien mit Inhalt)</a:t>
            </a:r>
          </a:p>
          <a:p>
            <a:pPr lvl="1"/>
            <a:r>
              <a:rPr lang="de-DE" dirty="0" err="1"/>
              <a:t>Trees</a:t>
            </a:r>
            <a:r>
              <a:rPr lang="de-DE" dirty="0"/>
              <a:t> (Bildet Ordnerstrukturen ab. Hat Referenzen zu Blobs und </a:t>
            </a:r>
            <a:r>
              <a:rPr lang="de-DE" dirty="0" err="1"/>
              <a:t>Trees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Commits</a:t>
            </a:r>
            <a:r>
              <a:rPr lang="de-DE" dirty="0"/>
              <a:t> (Wird bei einem Commit erstellt, hat verschiedene Metainfos und Referenz zu einem Tree)</a:t>
            </a:r>
          </a:p>
          <a:p>
            <a:pPr lvl="1"/>
            <a:r>
              <a:rPr lang="de-DE" dirty="0" err="1"/>
              <a:t>Annotatet</a:t>
            </a:r>
            <a:r>
              <a:rPr lang="de-DE" dirty="0"/>
              <a:t> Tags</a:t>
            </a:r>
          </a:p>
          <a:p>
            <a:r>
              <a:rPr lang="de-DE" dirty="0"/>
              <a:t>Alle Objekte sind im </a:t>
            </a:r>
            <a:r>
              <a:rPr lang="de-DE" dirty="0">
                <a:latin typeface="Consolas" panose="020B0609020204030204" pitchFamily="49" charset="0"/>
              </a:rPr>
              <a:t>.git/</a:t>
            </a:r>
            <a:r>
              <a:rPr lang="de-DE" dirty="0" err="1">
                <a:latin typeface="Consolas" panose="020B0609020204030204" pitchFamily="49" charset="0"/>
              </a:rPr>
              <a:t>objects</a:t>
            </a:r>
            <a:r>
              <a:rPr lang="de-DE" dirty="0"/>
              <a:t> Ordner gespeichert.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115D71D-64A6-DE35-1385-F3C2005F4CD9}"/>
              </a:ext>
            </a:extLst>
          </p:cNvPr>
          <p:cNvGrpSpPr/>
          <p:nvPr/>
        </p:nvGrpSpPr>
        <p:grpSpPr>
          <a:xfrm>
            <a:off x="2788778" y="4576864"/>
            <a:ext cx="6867190" cy="2129292"/>
            <a:chOff x="1672497" y="4636241"/>
            <a:chExt cx="6867190" cy="2129292"/>
          </a:xfrm>
        </p:grpSpPr>
        <p:pic>
          <p:nvPicPr>
            <p:cNvPr id="4" name="Grafik 3" descr="Geöffneter Ordner mit einfarbiger Füllung">
              <a:extLst>
                <a:ext uri="{FF2B5EF4-FFF2-40B4-BE49-F238E27FC236}">
                  <a16:creationId xmlns:a16="http://schemas.microsoft.com/office/drawing/2014/main" id="{2D95F983-60B4-9878-3485-8B7881C27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72497" y="4636241"/>
              <a:ext cx="752080" cy="806197"/>
            </a:xfrm>
            <a:prstGeom prst="rect">
              <a:avLst/>
            </a:prstGeom>
          </p:spPr>
        </p:pic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26E4938-22C6-59BE-D77C-7B712D1FD7C8}"/>
                </a:ext>
              </a:extLst>
            </p:cNvPr>
            <p:cNvGrpSpPr/>
            <p:nvPr/>
          </p:nvGrpSpPr>
          <p:grpSpPr>
            <a:xfrm>
              <a:off x="2048537" y="5456285"/>
              <a:ext cx="682382" cy="1087461"/>
              <a:chOff x="1887824" y="2840546"/>
              <a:chExt cx="682382" cy="1087461"/>
            </a:xfrm>
          </p:grpSpPr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F056BF3A-675F-F797-751E-5A466B797EE6}"/>
                  </a:ext>
                </a:extLst>
              </p:cNvPr>
              <p:cNvCxnSpPr/>
              <p:nvPr/>
            </p:nvCxnSpPr>
            <p:spPr>
              <a:xfrm>
                <a:off x="1887824" y="2840546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93F11057-4A7B-C4BF-5222-E9FE4D831F93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887824" y="3670062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93E6DA94-9BFB-A424-7F60-FC89687B0462}"/>
                  </a:ext>
                </a:extLst>
              </p:cNvPr>
              <p:cNvGrpSpPr/>
              <p:nvPr/>
            </p:nvGrpSpPr>
            <p:grpSpPr>
              <a:xfrm>
                <a:off x="2054316" y="3412117"/>
                <a:ext cx="515890" cy="515890"/>
                <a:chOff x="2054316" y="3412117"/>
                <a:chExt cx="515890" cy="515890"/>
              </a:xfrm>
            </p:grpSpPr>
            <p:pic>
              <p:nvPicPr>
                <p:cNvPr id="9" name="Grafik 8" descr="Papier Silhouette">
                  <a:extLst>
                    <a:ext uri="{FF2B5EF4-FFF2-40B4-BE49-F238E27FC236}">
                      <a16:creationId xmlns:a16="http://schemas.microsoft.com/office/drawing/2014/main" id="{D9D7B62B-640E-ECC4-93BC-A425F7C809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054316" y="3412117"/>
                  <a:ext cx="515890" cy="515890"/>
                </a:xfrm>
                <a:prstGeom prst="rect">
                  <a:avLst/>
                </a:prstGeom>
              </p:spPr>
            </p:pic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74F7718A-192D-FCCF-790B-BB05AB19FA47}"/>
                    </a:ext>
                  </a:extLst>
                </p:cNvPr>
                <p:cNvSpPr txBox="1"/>
                <p:nvPr/>
              </p:nvSpPr>
              <p:spPr>
                <a:xfrm>
                  <a:off x="2153403" y="3485396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/>
                    <a:t>C</a:t>
                  </a:r>
                </a:p>
              </p:txBody>
            </p:sp>
          </p:grp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C289A5E-62D1-403B-123D-0F2ACF626C64}"/>
                </a:ext>
              </a:extLst>
            </p:cNvPr>
            <p:cNvGrpSpPr/>
            <p:nvPr/>
          </p:nvGrpSpPr>
          <p:grpSpPr>
            <a:xfrm>
              <a:off x="2048537" y="5453014"/>
              <a:ext cx="682382" cy="537721"/>
              <a:chOff x="1887824" y="2837275"/>
              <a:chExt cx="682382" cy="537721"/>
            </a:xfrm>
          </p:grpSpPr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5E21682C-A367-7409-3609-2F59911CA433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>
                <a:off x="1887824" y="3117052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A0ED19DB-00FD-9AC5-E085-6ABFE175F333}"/>
                  </a:ext>
                </a:extLst>
              </p:cNvPr>
              <p:cNvGrpSpPr/>
              <p:nvPr/>
            </p:nvGrpSpPr>
            <p:grpSpPr>
              <a:xfrm>
                <a:off x="2054316" y="2859106"/>
                <a:ext cx="515890" cy="515890"/>
                <a:chOff x="2054316" y="2859106"/>
                <a:chExt cx="515890" cy="515890"/>
              </a:xfrm>
            </p:grpSpPr>
            <p:pic>
              <p:nvPicPr>
                <p:cNvPr id="15" name="Grafik 14" descr="Papier Silhouette">
                  <a:extLst>
                    <a:ext uri="{FF2B5EF4-FFF2-40B4-BE49-F238E27FC236}">
                      <a16:creationId xmlns:a16="http://schemas.microsoft.com/office/drawing/2014/main" id="{255C50D4-ED08-8DC4-D57C-1C41D2E6F3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2054316" y="2859106"/>
                  <a:ext cx="515890" cy="515890"/>
                </a:xfrm>
                <a:prstGeom prst="rect">
                  <a:avLst/>
                </a:prstGeom>
              </p:spPr>
            </p:pic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06AB927-7CBE-E63B-C1E5-8B5D60977C5D}"/>
                    </a:ext>
                  </a:extLst>
                </p:cNvPr>
                <p:cNvSpPr txBox="1"/>
                <p:nvPr/>
              </p:nvSpPr>
              <p:spPr>
                <a:xfrm>
                  <a:off x="2153403" y="2932385"/>
                  <a:ext cx="317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/>
                    <a:t>A</a:t>
                  </a:r>
                </a:p>
              </p:txBody>
            </p:sp>
          </p:grp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F489D878-CC4A-EF76-44C9-680E8495DE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7824" y="2837275"/>
                <a:ext cx="0" cy="27977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hteck: eine Ecke abgerundet 16">
              <a:extLst>
                <a:ext uri="{FF2B5EF4-FFF2-40B4-BE49-F238E27FC236}">
                  <a16:creationId xmlns:a16="http://schemas.microsoft.com/office/drawing/2014/main" id="{5F0F2238-B9A8-3A5C-E3A8-9995B079567E}"/>
                </a:ext>
              </a:extLst>
            </p:cNvPr>
            <p:cNvSpPr/>
            <p:nvPr/>
          </p:nvSpPr>
          <p:spPr>
            <a:xfrm>
              <a:off x="5122546" y="4854633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</a:t>
              </a:r>
            </a:p>
          </p:txBody>
        </p:sp>
        <p:sp>
          <p:nvSpPr>
            <p:cNvPr id="18" name="Rechteck: eine Ecke abgerundet 17">
              <a:extLst>
                <a:ext uri="{FF2B5EF4-FFF2-40B4-BE49-F238E27FC236}">
                  <a16:creationId xmlns:a16="http://schemas.microsoft.com/office/drawing/2014/main" id="{E06649A0-AAC2-F80D-6D66-556EBCAED7D3}"/>
                </a:ext>
              </a:extLst>
            </p:cNvPr>
            <p:cNvSpPr/>
            <p:nvPr/>
          </p:nvSpPr>
          <p:spPr>
            <a:xfrm>
              <a:off x="6677332" y="4854633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20" name="Rechteck: eine Ecke abgerundet 19">
              <a:extLst>
                <a:ext uri="{FF2B5EF4-FFF2-40B4-BE49-F238E27FC236}">
                  <a16:creationId xmlns:a16="http://schemas.microsoft.com/office/drawing/2014/main" id="{72319D3D-535C-9BC2-560F-661E8091F0ED}"/>
                </a:ext>
              </a:extLst>
            </p:cNvPr>
            <p:cNvSpPr/>
            <p:nvPr/>
          </p:nvSpPr>
          <p:spPr>
            <a:xfrm>
              <a:off x="7295244" y="5546281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</a:t>
              </a:r>
            </a:p>
          </p:txBody>
        </p:sp>
        <p:sp>
          <p:nvSpPr>
            <p:cNvPr id="21" name="Rechteck: eine Ecke abgerundet 20">
              <a:extLst>
                <a:ext uri="{FF2B5EF4-FFF2-40B4-BE49-F238E27FC236}">
                  <a16:creationId xmlns:a16="http://schemas.microsoft.com/office/drawing/2014/main" id="{C2CED50C-8440-6269-C30A-6B73C724A0A0}"/>
                </a:ext>
              </a:extLst>
            </p:cNvPr>
            <p:cNvSpPr/>
            <p:nvPr/>
          </p:nvSpPr>
          <p:spPr>
            <a:xfrm>
              <a:off x="7303862" y="6283958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27B0853D-28FA-7265-5777-97851B246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4805" y="5619967"/>
              <a:ext cx="4308" cy="9039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D5C73FE-75A8-DF41-AA96-339FEFA2AF4A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954805" y="6523932"/>
              <a:ext cx="349057" cy="8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BD335C6-1693-F3D6-B213-D6C4D681AB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9113" y="5796720"/>
              <a:ext cx="336131" cy="69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B740BEB-41D5-9685-5FCA-DFAEB0411AAF}"/>
                </a:ext>
              </a:extLst>
            </p:cNvPr>
            <p:cNvCxnSpPr>
              <a:cxnSpLocks/>
            </p:cNvCxnSpPr>
            <p:nvPr/>
          </p:nvCxnSpPr>
          <p:spPr>
            <a:xfrm>
              <a:off x="6959113" y="5336208"/>
              <a:ext cx="0" cy="5602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1C680F12-0CB6-BC35-9CFB-E8C102AE7D59}"/>
                </a:ext>
              </a:extLst>
            </p:cNvPr>
            <p:cNvCxnSpPr>
              <a:cxnSpLocks/>
            </p:cNvCxnSpPr>
            <p:nvPr/>
          </p:nvCxnSpPr>
          <p:spPr>
            <a:xfrm>
              <a:off x="6337869" y="5098765"/>
              <a:ext cx="336131" cy="69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D13E4A37-BD0A-A1B1-7CB5-18F6FD5EAF7B}"/>
                </a:ext>
              </a:extLst>
            </p:cNvPr>
            <p:cNvGrpSpPr/>
            <p:nvPr/>
          </p:nvGrpSpPr>
          <p:grpSpPr>
            <a:xfrm>
              <a:off x="3386932" y="4825112"/>
              <a:ext cx="1453776" cy="1815356"/>
              <a:chOff x="6874281" y="2039372"/>
              <a:chExt cx="1453776" cy="1815356"/>
            </a:xfrm>
          </p:grpSpPr>
          <p:pic>
            <p:nvPicPr>
              <p:cNvPr id="47" name="Grafik 46" descr="Kamera mit einfarbiger Füllung">
                <a:extLst>
                  <a:ext uri="{FF2B5EF4-FFF2-40B4-BE49-F238E27FC236}">
                    <a16:creationId xmlns:a16="http://schemas.microsoft.com/office/drawing/2014/main" id="{27F685E3-E428-3432-5F10-CBBE136BB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136941" y="2039372"/>
                <a:ext cx="717125" cy="717125"/>
              </a:xfrm>
              <a:prstGeom prst="rect">
                <a:avLst/>
              </a:prstGeom>
            </p:spPr>
          </p:pic>
          <p:sp>
            <p:nvSpPr>
              <p:cNvPr id="48" name="Pfeil: nach rechts 47">
                <a:extLst>
                  <a:ext uri="{FF2B5EF4-FFF2-40B4-BE49-F238E27FC236}">
                    <a16:creationId xmlns:a16="http://schemas.microsoft.com/office/drawing/2014/main" id="{3A2138ED-E256-07EE-A9E3-6983401B68B8}"/>
                  </a:ext>
                </a:extLst>
              </p:cNvPr>
              <p:cNvSpPr/>
              <p:nvPr/>
            </p:nvSpPr>
            <p:spPr>
              <a:xfrm>
                <a:off x="6874281" y="2737901"/>
                <a:ext cx="1453776" cy="1116827"/>
              </a:xfrm>
              <a:prstGeom prst="rightArrow">
                <a:avLst>
                  <a:gd name="adj1" fmla="val 50000"/>
                  <a:gd name="adj2" fmla="val 3406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/>
                  <a:t>git </a:t>
                </a:r>
                <a:r>
                  <a:rPr lang="de-DE" sz="1600" dirty="0" err="1"/>
                  <a:t>commit</a:t>
                </a:r>
                <a:endParaRPr lang="de-DE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860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C50D5-D812-5A4D-E4C9-6540BF3A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ist git strukturiert?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DA4557-8E86-D25B-F4E2-2085B853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Git speichert bei jeder Änderung ein Objekt komplett neu.</a:t>
            </a:r>
          </a:p>
          <a:p>
            <a:r>
              <a:rPr lang="de-DE" dirty="0"/>
              <a:t>Wenn sich nichts verändert, wird auch nichts neues gespeichert, sondern einfach erneut referenziert.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9118222-5614-58FF-E0A4-9CE796A9239D}"/>
              </a:ext>
            </a:extLst>
          </p:cNvPr>
          <p:cNvGrpSpPr/>
          <p:nvPr/>
        </p:nvGrpSpPr>
        <p:grpSpPr>
          <a:xfrm>
            <a:off x="3000726" y="3894434"/>
            <a:ext cx="6190548" cy="2282529"/>
            <a:chOff x="2228434" y="4038300"/>
            <a:chExt cx="6190548" cy="2282529"/>
          </a:xfrm>
        </p:grpSpPr>
        <p:sp>
          <p:nvSpPr>
            <p:cNvPr id="4" name="Rechteck: eine Ecke abgerundet 3">
              <a:extLst>
                <a:ext uri="{FF2B5EF4-FFF2-40B4-BE49-F238E27FC236}">
                  <a16:creationId xmlns:a16="http://schemas.microsoft.com/office/drawing/2014/main" id="{01045D0D-DB0F-464B-F64E-F23F581CBFA5}"/>
                </a:ext>
              </a:extLst>
            </p:cNvPr>
            <p:cNvSpPr/>
            <p:nvPr/>
          </p:nvSpPr>
          <p:spPr>
            <a:xfrm>
              <a:off x="2228436" y="4038300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A</a:t>
              </a:r>
            </a:p>
          </p:txBody>
        </p:sp>
        <p:sp>
          <p:nvSpPr>
            <p:cNvPr id="5" name="Rechteck: eine Ecke abgerundet 4">
              <a:extLst>
                <a:ext uri="{FF2B5EF4-FFF2-40B4-BE49-F238E27FC236}">
                  <a16:creationId xmlns:a16="http://schemas.microsoft.com/office/drawing/2014/main" id="{FFCBA7C2-9E5C-29CF-A282-906564FC88CA}"/>
                </a:ext>
              </a:extLst>
            </p:cNvPr>
            <p:cNvSpPr/>
            <p:nvPr/>
          </p:nvSpPr>
          <p:spPr>
            <a:xfrm>
              <a:off x="4622516" y="4038300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6" name="Rechteck: eine Ecke abgerundet 5">
              <a:extLst>
                <a:ext uri="{FF2B5EF4-FFF2-40B4-BE49-F238E27FC236}">
                  <a16:creationId xmlns:a16="http://schemas.microsoft.com/office/drawing/2014/main" id="{4C3DEADF-5416-4FF7-3EBA-BB10471DBA5E}"/>
                </a:ext>
              </a:extLst>
            </p:cNvPr>
            <p:cNvSpPr/>
            <p:nvPr/>
          </p:nvSpPr>
          <p:spPr>
            <a:xfrm>
              <a:off x="7183157" y="4938776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B v1</a:t>
              </a:r>
            </a:p>
          </p:txBody>
        </p:sp>
        <p:sp>
          <p:nvSpPr>
            <p:cNvPr id="7" name="Rechteck: eine Ecke abgerundet 6">
              <a:extLst>
                <a:ext uri="{FF2B5EF4-FFF2-40B4-BE49-F238E27FC236}">
                  <a16:creationId xmlns:a16="http://schemas.microsoft.com/office/drawing/2014/main" id="{C47D9244-1CB0-3A3D-F611-F449F62E96C6}"/>
                </a:ext>
              </a:extLst>
            </p:cNvPr>
            <p:cNvSpPr/>
            <p:nvPr/>
          </p:nvSpPr>
          <p:spPr>
            <a:xfrm>
              <a:off x="7183157" y="4038300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v1</a:t>
              </a:r>
            </a:p>
          </p:txBody>
        </p:sp>
        <p:sp>
          <p:nvSpPr>
            <p:cNvPr id="13" name="Rechteck: eine Ecke abgerundet 12">
              <a:extLst>
                <a:ext uri="{FF2B5EF4-FFF2-40B4-BE49-F238E27FC236}">
                  <a16:creationId xmlns:a16="http://schemas.microsoft.com/office/drawing/2014/main" id="{AEB0DF4F-8297-9F6D-CC23-926FD7656671}"/>
                </a:ext>
              </a:extLst>
            </p:cNvPr>
            <p:cNvSpPr/>
            <p:nvPr/>
          </p:nvSpPr>
          <p:spPr>
            <a:xfrm>
              <a:off x="7183157" y="5839252"/>
              <a:ext cx="1235825" cy="481575"/>
            </a:xfrm>
            <a:prstGeom prst="round1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v2</a:t>
              </a:r>
            </a:p>
          </p:txBody>
        </p:sp>
        <p:sp>
          <p:nvSpPr>
            <p:cNvPr id="14" name="Rechteck: eine Ecke abgerundet 13">
              <a:extLst>
                <a:ext uri="{FF2B5EF4-FFF2-40B4-BE49-F238E27FC236}">
                  <a16:creationId xmlns:a16="http://schemas.microsoft.com/office/drawing/2014/main" id="{4C4FD8C2-3335-625D-699F-CE219FC97F81}"/>
                </a:ext>
              </a:extLst>
            </p:cNvPr>
            <p:cNvSpPr/>
            <p:nvPr/>
          </p:nvSpPr>
          <p:spPr>
            <a:xfrm>
              <a:off x="4622515" y="4938778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5" name="Rechteck: eine Ecke abgerundet 14">
              <a:extLst>
                <a:ext uri="{FF2B5EF4-FFF2-40B4-BE49-F238E27FC236}">
                  <a16:creationId xmlns:a16="http://schemas.microsoft.com/office/drawing/2014/main" id="{17E2A53D-E706-5B6D-DB2E-60512F8AEB18}"/>
                </a:ext>
              </a:extLst>
            </p:cNvPr>
            <p:cNvSpPr/>
            <p:nvPr/>
          </p:nvSpPr>
          <p:spPr>
            <a:xfrm>
              <a:off x="4622515" y="5839252"/>
              <a:ext cx="1235825" cy="481575"/>
            </a:xfrm>
            <a:prstGeom prst="round1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6" name="Rechteck: eine Ecke abgerundet 15">
              <a:extLst>
                <a:ext uri="{FF2B5EF4-FFF2-40B4-BE49-F238E27FC236}">
                  <a16:creationId xmlns:a16="http://schemas.microsoft.com/office/drawing/2014/main" id="{A9746B93-662F-88FE-2D7A-D6B7DD7107E4}"/>
                </a:ext>
              </a:extLst>
            </p:cNvPr>
            <p:cNvSpPr/>
            <p:nvPr/>
          </p:nvSpPr>
          <p:spPr>
            <a:xfrm>
              <a:off x="2228435" y="4938777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B</a:t>
              </a:r>
            </a:p>
          </p:txBody>
        </p:sp>
        <p:sp>
          <p:nvSpPr>
            <p:cNvPr id="17" name="Rechteck: eine Ecke abgerundet 16">
              <a:extLst>
                <a:ext uri="{FF2B5EF4-FFF2-40B4-BE49-F238E27FC236}">
                  <a16:creationId xmlns:a16="http://schemas.microsoft.com/office/drawing/2014/main" id="{5FD4A0F9-2AE9-E050-A75A-20ED90F2A2DD}"/>
                </a:ext>
              </a:extLst>
            </p:cNvPr>
            <p:cNvSpPr/>
            <p:nvPr/>
          </p:nvSpPr>
          <p:spPr>
            <a:xfrm>
              <a:off x="2228434" y="5839254"/>
              <a:ext cx="1235825" cy="481575"/>
            </a:xfrm>
            <a:prstGeom prst="round1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Change A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BA1AF00-DC33-AE5B-2B39-B05EEF648A68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464261" y="4279088"/>
              <a:ext cx="1158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1EB56C64-6E8F-F843-208B-63B1D4BB9608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5858341" y="4279088"/>
              <a:ext cx="13248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81D4F51F-6102-18C2-0E90-F83470986E49}"/>
                </a:ext>
              </a:extLst>
            </p:cNvPr>
            <p:cNvCxnSpPr>
              <a:stCxn id="14" idx="3"/>
              <a:endCxn id="6" idx="1"/>
            </p:cNvCxnSpPr>
            <p:nvPr/>
          </p:nvCxnSpPr>
          <p:spPr>
            <a:xfrm flipV="1">
              <a:off x="5858340" y="5179564"/>
              <a:ext cx="1324817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06BD60F-77AE-F1B5-D607-1CFD53BD6087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5858340" y="4405184"/>
              <a:ext cx="1324817" cy="774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09D4E315-6211-2F2C-2636-597686A45C1B}"/>
                </a:ext>
              </a:extLst>
            </p:cNvPr>
            <p:cNvCxnSpPr>
              <a:stCxn id="16" idx="3"/>
              <a:endCxn id="14" idx="1"/>
            </p:cNvCxnSpPr>
            <p:nvPr/>
          </p:nvCxnSpPr>
          <p:spPr>
            <a:xfrm>
              <a:off x="3464260" y="5179565"/>
              <a:ext cx="115825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7DA8904-5A53-9DAE-B149-1969E9FB244A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 flipV="1">
              <a:off x="3464259" y="6080040"/>
              <a:ext cx="1158256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AE59DA9A-383C-65F1-845D-B8082E848DC8}"/>
                </a:ext>
              </a:extLst>
            </p:cNvPr>
            <p:cNvCxnSpPr>
              <a:stCxn id="15" idx="3"/>
              <a:endCxn id="13" idx="1"/>
            </p:cNvCxnSpPr>
            <p:nvPr/>
          </p:nvCxnSpPr>
          <p:spPr>
            <a:xfrm>
              <a:off x="5858340" y="6080040"/>
              <a:ext cx="132481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D27E0EFE-C64C-FBF6-DAF6-09CA26529F0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5858340" y="5325762"/>
              <a:ext cx="1324817" cy="7542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5C52328B-2451-1CE1-DB7D-89A962324598}"/>
                </a:ext>
              </a:extLst>
            </p:cNvPr>
            <p:cNvCxnSpPr>
              <a:cxnSpLocks/>
              <a:stCxn id="17" idx="0"/>
              <a:endCxn id="16" idx="2"/>
            </p:cNvCxnSpPr>
            <p:nvPr/>
          </p:nvCxnSpPr>
          <p:spPr>
            <a:xfrm flipV="1">
              <a:off x="2846347" y="5420352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93AD268-AD0A-F6A5-2825-882B4199133D}"/>
                </a:ext>
              </a:extLst>
            </p:cNvPr>
            <p:cNvCxnSpPr>
              <a:cxnSpLocks/>
              <a:stCxn id="16" idx="0"/>
              <a:endCxn id="4" idx="2"/>
            </p:cNvCxnSpPr>
            <p:nvPr/>
          </p:nvCxnSpPr>
          <p:spPr>
            <a:xfrm flipV="1">
              <a:off x="2846348" y="4519875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65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7712908"/>
              </p:ext>
            </p:extLst>
          </p:nvPr>
        </p:nvGraphicFramePr>
        <p:xfrm>
          <a:off x="838200" y="1482725"/>
          <a:ext cx="105156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Snapshot des Projektes.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Äquivalent zum Ordner im git-Universum.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Äquivalent zur Datei im git-Universium.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Objekt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Überbegriff für </a:t>
                      </a:r>
                      <a:r>
                        <a:rPr lang="de-DE" sz="1600" dirty="0" err="1"/>
                        <a:t>Annotated</a:t>
                      </a:r>
                      <a:r>
                        <a:rPr lang="de-DE" sz="1600" dirty="0"/>
                        <a:t> Tags, Commit, </a:t>
                      </a:r>
                      <a:r>
                        <a:rPr lang="de-DE" sz="1600" dirty="0" err="1"/>
                        <a:t>Trees</a:t>
                      </a:r>
                      <a:r>
                        <a:rPr lang="de-DE" sz="1600" dirty="0"/>
                        <a:t> und Blobs, die im Repository gespeichert sind.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322104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269690"/>
              </p:ext>
            </p:extLst>
          </p:nvPr>
        </p:nvGraphicFramePr>
        <p:xfrm>
          <a:off x="838200" y="378396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show</a:t>
                      </a:r>
                      <a:r>
                        <a:rPr lang="de-DE" sz="1600" dirty="0">
                          <a:hlinkClick r:id="rId2"/>
                        </a:rPr>
                        <a:t> [&lt;</a:t>
                      </a:r>
                      <a:r>
                        <a:rPr lang="de-DE" sz="1600" dirty="0" err="1">
                          <a:hlinkClick r:id="rId2"/>
                        </a:rPr>
                        <a:t>object</a:t>
                      </a:r>
                      <a:r>
                        <a:rPr lang="de-DE" sz="1600" dirty="0">
                          <a:hlinkClick r:id="rId2"/>
                        </a:rPr>
                        <a:t>&gt;…]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diverse Informationen zu einem Objekt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cat</a:t>
                      </a:r>
                      <a:r>
                        <a:rPr lang="de-DE" sz="1600" dirty="0">
                          <a:hlinkClick r:id="rId3"/>
                        </a:rPr>
                        <a:t>-file -p &lt;</a:t>
                      </a:r>
                      <a:r>
                        <a:rPr lang="de-DE" sz="1600" dirty="0" err="1">
                          <a:hlinkClick r:id="rId3"/>
                        </a:rPr>
                        <a:t>object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den Inhalt eines Objekts.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cat</a:t>
                      </a:r>
                      <a:r>
                        <a:rPr lang="de-DE" sz="1600" dirty="0">
                          <a:hlinkClick r:id="rId3"/>
                        </a:rPr>
                        <a:t>-file -t &lt;</a:t>
                      </a:r>
                      <a:r>
                        <a:rPr lang="de-DE" sz="1600" dirty="0" err="1">
                          <a:hlinkClick r:id="rId3"/>
                        </a:rPr>
                        <a:t>object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den Typ eines Objekts.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95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C734E-1B78-92C6-F11C-DB84A860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git?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031D2-2D90-A933-232D-6F8D3E7F69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Fragestellung: Wie können wir an verschiedenen Rechnern an einem gemeinsamen Projekt arbeiten?</a:t>
            </a:r>
          </a:p>
          <a:p>
            <a:r>
              <a:rPr lang="de-DE" dirty="0"/>
              <a:t>E-Mail?</a:t>
            </a:r>
          </a:p>
          <a:p>
            <a:r>
              <a:rPr lang="de-DE" dirty="0"/>
              <a:t>Live-</a:t>
            </a:r>
            <a:r>
              <a:rPr lang="de-DE" dirty="0" err="1"/>
              <a:t>Editing</a:t>
            </a:r>
            <a:r>
              <a:rPr lang="de-DE" dirty="0"/>
              <a:t>-Programme (wie Google Docs)?</a:t>
            </a:r>
          </a:p>
          <a:p>
            <a:r>
              <a:rPr lang="de-DE" dirty="0"/>
              <a:t>Geteilter Ordner oder Server? </a:t>
            </a:r>
          </a:p>
          <a:p>
            <a:r>
              <a:rPr lang="de-DE" dirty="0"/>
              <a:t>Jede dieser Lösungen hat valide Anwendungsfälle.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4338650-3225-8E01-9474-473312D6E1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4365" y="1902941"/>
            <a:ext cx="5377047" cy="39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33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03C1A-7B34-3B5D-2BFC-6E5FAAD2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Übungsblock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DB4B1-5582-3EB9-DF22-842D75F6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Untersuche mit den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show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cat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-file</a:t>
            </a:r>
            <a:r>
              <a:rPr lang="de-DE" dirty="0"/>
              <a:t>, auf welche Objekte ein Commit referenziert.</a:t>
            </a:r>
          </a:p>
          <a:p>
            <a:r>
              <a:rPr lang="de-DE" dirty="0"/>
              <a:t>Führe diese Untersuchung für die referenzierten Objekte weiter.</a:t>
            </a:r>
          </a:p>
          <a:p>
            <a:r>
              <a:rPr lang="de-DE" dirty="0"/>
              <a:t>Welche Objekte lassen sich direkt oder indirekt über „Commit: Add B“ referenzieren?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505AB4C-C663-3060-3FD8-F04580304832}"/>
              </a:ext>
            </a:extLst>
          </p:cNvPr>
          <p:cNvGrpSpPr/>
          <p:nvPr/>
        </p:nvGrpSpPr>
        <p:grpSpPr>
          <a:xfrm>
            <a:off x="3000726" y="4210346"/>
            <a:ext cx="6190548" cy="2282529"/>
            <a:chOff x="2228434" y="4038300"/>
            <a:chExt cx="6190548" cy="2282529"/>
          </a:xfrm>
        </p:grpSpPr>
        <p:sp>
          <p:nvSpPr>
            <p:cNvPr id="5" name="Rechteck: eine Ecke abgerundet 4">
              <a:extLst>
                <a:ext uri="{FF2B5EF4-FFF2-40B4-BE49-F238E27FC236}">
                  <a16:creationId xmlns:a16="http://schemas.microsoft.com/office/drawing/2014/main" id="{6A9AE60A-B462-4003-7398-1492FEFE9851}"/>
                </a:ext>
              </a:extLst>
            </p:cNvPr>
            <p:cNvSpPr/>
            <p:nvPr/>
          </p:nvSpPr>
          <p:spPr>
            <a:xfrm>
              <a:off x="2228436" y="4038300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A</a:t>
              </a:r>
            </a:p>
          </p:txBody>
        </p:sp>
        <p:sp>
          <p:nvSpPr>
            <p:cNvPr id="6" name="Rechteck: eine Ecke abgerundet 5">
              <a:extLst>
                <a:ext uri="{FF2B5EF4-FFF2-40B4-BE49-F238E27FC236}">
                  <a16:creationId xmlns:a16="http://schemas.microsoft.com/office/drawing/2014/main" id="{0CA2D608-99D1-718F-BC87-277CC9759C5B}"/>
                </a:ext>
              </a:extLst>
            </p:cNvPr>
            <p:cNvSpPr/>
            <p:nvPr/>
          </p:nvSpPr>
          <p:spPr>
            <a:xfrm>
              <a:off x="4622516" y="4038300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7" name="Rechteck: eine Ecke abgerundet 6">
              <a:extLst>
                <a:ext uri="{FF2B5EF4-FFF2-40B4-BE49-F238E27FC236}">
                  <a16:creationId xmlns:a16="http://schemas.microsoft.com/office/drawing/2014/main" id="{B016E660-B9D0-273E-2ED8-60CACA2BEAF8}"/>
                </a:ext>
              </a:extLst>
            </p:cNvPr>
            <p:cNvSpPr/>
            <p:nvPr/>
          </p:nvSpPr>
          <p:spPr>
            <a:xfrm>
              <a:off x="7183157" y="4938776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B v1</a:t>
              </a:r>
            </a:p>
          </p:txBody>
        </p:sp>
        <p:sp>
          <p:nvSpPr>
            <p:cNvPr id="8" name="Rechteck: eine Ecke abgerundet 7">
              <a:extLst>
                <a:ext uri="{FF2B5EF4-FFF2-40B4-BE49-F238E27FC236}">
                  <a16:creationId xmlns:a16="http://schemas.microsoft.com/office/drawing/2014/main" id="{7CBB8BF7-A827-E806-7627-5161FE904467}"/>
                </a:ext>
              </a:extLst>
            </p:cNvPr>
            <p:cNvSpPr/>
            <p:nvPr/>
          </p:nvSpPr>
          <p:spPr>
            <a:xfrm>
              <a:off x="7183157" y="4038300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v1</a:t>
              </a:r>
            </a:p>
          </p:txBody>
        </p:sp>
        <p:sp>
          <p:nvSpPr>
            <p:cNvPr id="9" name="Rechteck: eine Ecke abgerundet 8">
              <a:extLst>
                <a:ext uri="{FF2B5EF4-FFF2-40B4-BE49-F238E27FC236}">
                  <a16:creationId xmlns:a16="http://schemas.microsoft.com/office/drawing/2014/main" id="{4B58BFA4-442F-2054-3730-1C984F775A67}"/>
                </a:ext>
              </a:extLst>
            </p:cNvPr>
            <p:cNvSpPr/>
            <p:nvPr/>
          </p:nvSpPr>
          <p:spPr>
            <a:xfrm>
              <a:off x="7183157" y="5839252"/>
              <a:ext cx="1235825" cy="481575"/>
            </a:xfrm>
            <a:prstGeom prst="round1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Blob: A v2</a:t>
              </a:r>
            </a:p>
          </p:txBody>
        </p:sp>
        <p:sp>
          <p:nvSpPr>
            <p:cNvPr id="10" name="Rechteck: eine Ecke abgerundet 9">
              <a:extLst>
                <a:ext uri="{FF2B5EF4-FFF2-40B4-BE49-F238E27FC236}">
                  <a16:creationId xmlns:a16="http://schemas.microsoft.com/office/drawing/2014/main" id="{874E8694-5653-5D20-3082-C43D086D415B}"/>
                </a:ext>
              </a:extLst>
            </p:cNvPr>
            <p:cNvSpPr/>
            <p:nvPr/>
          </p:nvSpPr>
          <p:spPr>
            <a:xfrm>
              <a:off x="4622515" y="4938778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1" name="Rechteck: eine Ecke abgerundet 10">
              <a:extLst>
                <a:ext uri="{FF2B5EF4-FFF2-40B4-BE49-F238E27FC236}">
                  <a16:creationId xmlns:a16="http://schemas.microsoft.com/office/drawing/2014/main" id="{629EDD43-F43E-AABE-99C3-C98C9B64A0E7}"/>
                </a:ext>
              </a:extLst>
            </p:cNvPr>
            <p:cNvSpPr/>
            <p:nvPr/>
          </p:nvSpPr>
          <p:spPr>
            <a:xfrm>
              <a:off x="4622515" y="5839252"/>
              <a:ext cx="1235825" cy="481575"/>
            </a:xfrm>
            <a:prstGeom prst="round1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Tree</a:t>
              </a:r>
            </a:p>
          </p:txBody>
        </p:sp>
        <p:sp>
          <p:nvSpPr>
            <p:cNvPr id="12" name="Rechteck: eine Ecke abgerundet 11">
              <a:extLst>
                <a:ext uri="{FF2B5EF4-FFF2-40B4-BE49-F238E27FC236}">
                  <a16:creationId xmlns:a16="http://schemas.microsoft.com/office/drawing/2014/main" id="{494FE72D-94A2-3184-D6FE-1FC639FD8B35}"/>
                </a:ext>
              </a:extLst>
            </p:cNvPr>
            <p:cNvSpPr/>
            <p:nvPr/>
          </p:nvSpPr>
          <p:spPr>
            <a:xfrm>
              <a:off x="2228435" y="4938777"/>
              <a:ext cx="1235825" cy="481575"/>
            </a:xfrm>
            <a:prstGeom prst="round1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Add B</a:t>
              </a:r>
            </a:p>
          </p:txBody>
        </p:sp>
        <p:sp>
          <p:nvSpPr>
            <p:cNvPr id="13" name="Rechteck: eine Ecke abgerundet 12">
              <a:extLst>
                <a:ext uri="{FF2B5EF4-FFF2-40B4-BE49-F238E27FC236}">
                  <a16:creationId xmlns:a16="http://schemas.microsoft.com/office/drawing/2014/main" id="{89118D28-2BBA-BBFD-F912-7563ED4D7EAA}"/>
                </a:ext>
              </a:extLst>
            </p:cNvPr>
            <p:cNvSpPr/>
            <p:nvPr/>
          </p:nvSpPr>
          <p:spPr>
            <a:xfrm>
              <a:off x="2228434" y="5839254"/>
              <a:ext cx="1235825" cy="481575"/>
            </a:xfrm>
            <a:prstGeom prst="round1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Commit: Change A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5C186AD-E726-0FB6-0E8D-C54C1215A3F1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3464261" y="4279088"/>
              <a:ext cx="1158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9DB66BC1-47BA-3B72-F45C-14366E31F297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5858341" y="4279088"/>
              <a:ext cx="13248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34F9A4DF-ECDB-C4F6-8BD7-031CE940B2D0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5858340" y="5179564"/>
              <a:ext cx="1324817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2FE2CF5A-CA50-525F-7C29-1783DDF06C2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5858340" y="4405184"/>
              <a:ext cx="1324817" cy="774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E7E8D540-D2D3-AB95-48DE-3AAED13F60B7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3464260" y="5179565"/>
              <a:ext cx="115825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FCBE92A-6DDC-3506-05EC-F9CFCA01DFD1}"/>
                </a:ext>
              </a:extLst>
            </p:cNvPr>
            <p:cNvCxnSpPr>
              <a:cxnSpLocks/>
              <a:stCxn id="13" idx="3"/>
              <a:endCxn id="11" idx="1"/>
            </p:cNvCxnSpPr>
            <p:nvPr/>
          </p:nvCxnSpPr>
          <p:spPr>
            <a:xfrm flipV="1">
              <a:off x="3464259" y="6080040"/>
              <a:ext cx="1158256" cy="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A5B1073-3DF6-F7C5-248A-5F3698E245B1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5858340" y="6080040"/>
              <a:ext cx="132481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BC2C49D6-421C-ACE7-69CD-F8290647C30D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5858340" y="5325762"/>
              <a:ext cx="1324817" cy="7542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25DB490-310F-BBA1-5332-A73081E67C90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flipV="1">
              <a:off x="2846347" y="5420352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35D32DC-0E04-3E71-8BC9-FD193EC02AC3}"/>
                </a:ext>
              </a:extLst>
            </p:cNvPr>
            <p:cNvCxnSpPr>
              <a:cxnSpLocks/>
              <a:stCxn id="12" idx="0"/>
              <a:endCxn id="5" idx="2"/>
            </p:cNvCxnSpPr>
            <p:nvPr/>
          </p:nvCxnSpPr>
          <p:spPr>
            <a:xfrm flipV="1">
              <a:off x="2846348" y="4519875"/>
              <a:ext cx="1" cy="418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A43C912B-424E-84AD-9778-FAC80AA47831}"/>
              </a:ext>
            </a:extLst>
          </p:cNvPr>
          <p:cNvSpPr/>
          <p:nvPr/>
        </p:nvSpPr>
        <p:spPr>
          <a:xfrm>
            <a:off x="2515559" y="5173495"/>
            <a:ext cx="428027" cy="41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100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1F342-B24C-4534-770B-68B33E6E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FF68D-B539-EE38-FF83-B57D9A03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</a:t>
            </a:r>
            <a:r>
              <a:rPr lang="de-DE" dirty="0" err="1"/>
              <a:t>Commits</a:t>
            </a:r>
            <a:r>
              <a:rPr lang="de-DE" dirty="0"/>
              <a:t> in git werden auf verschiedene Arten referenziert (und so ansteuerbar gemacht, sodass man sie z.B. mit </a:t>
            </a:r>
            <a:r>
              <a:rPr lang="de-DE" dirty="0">
                <a:latin typeface="Consolas" panose="020B0609020204030204" pitchFamily="49" charset="0"/>
              </a:rPr>
              <a:t>git log --all </a:t>
            </a:r>
            <a:r>
              <a:rPr lang="de-DE" dirty="0"/>
              <a:t>sehen kann).</a:t>
            </a:r>
          </a:p>
          <a:p>
            <a:r>
              <a:rPr lang="de-DE" b="1" dirty="0"/>
              <a:t>HEAD</a:t>
            </a:r>
          </a:p>
          <a:p>
            <a:r>
              <a:rPr lang="de-DE" b="1" dirty="0"/>
              <a:t>Branch</a:t>
            </a:r>
            <a:endParaRPr lang="de-DE" dirty="0"/>
          </a:p>
          <a:p>
            <a:r>
              <a:rPr lang="de-DE" b="1" dirty="0"/>
              <a:t>Tag</a:t>
            </a:r>
          </a:p>
          <a:p>
            <a:r>
              <a:rPr lang="de-DE" dirty="0"/>
              <a:t>Wir werden sehen, dass viele Funktionalitäten von git durch geschicktes Ändern der Referenzen von statten gehen (und diese auch auf diese Weise rückgängig gemacht werden können).</a:t>
            </a:r>
          </a:p>
        </p:txBody>
      </p:sp>
    </p:spTree>
    <p:extLst>
      <p:ext uri="{BB962C8B-B14F-4D97-AF65-F5344CB8AC3E}">
        <p14:creationId xmlns:p14="http://schemas.microsoft.com/office/powerpoint/2010/main" val="4081318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95458-BA5B-415A-72BA-73634B43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6C17D3-CA60-8BED-4B55-076DE8DB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HEAD Referenz sagt aus:</a:t>
            </a:r>
          </a:p>
          <a:p>
            <a:pPr lvl="1"/>
            <a:r>
              <a:rPr lang="de-DE" dirty="0"/>
              <a:t>Welcher Commit bildet die Basis für den Working Tree.</a:t>
            </a:r>
          </a:p>
          <a:p>
            <a:pPr lvl="1"/>
            <a:r>
              <a:rPr lang="de-DE" dirty="0"/>
              <a:t>Welcher Commit, wird der nächste Parent.</a:t>
            </a:r>
          </a:p>
          <a:p>
            <a:r>
              <a:rPr lang="de-DE" dirty="0"/>
              <a:t>HEAD kann direkt </a:t>
            </a:r>
            <a:r>
              <a:rPr lang="de-DE" dirty="0" err="1"/>
              <a:t>Commits</a:t>
            </a:r>
            <a:r>
              <a:rPr lang="de-DE" dirty="0"/>
              <a:t> Referenzieren (</a:t>
            </a:r>
            <a:r>
              <a:rPr lang="de-DE" dirty="0" err="1"/>
              <a:t>detached</a:t>
            </a:r>
            <a:r>
              <a:rPr lang="de-DE" dirty="0"/>
              <a:t> </a:t>
            </a:r>
            <a:r>
              <a:rPr lang="de-DE" dirty="0" err="1"/>
              <a:t>head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) oder </a:t>
            </a:r>
            <a:r>
              <a:rPr lang="de-DE" dirty="0" err="1"/>
              <a:t>Branches</a:t>
            </a:r>
            <a:r>
              <a:rPr lang="de-DE" dirty="0"/>
              <a:t>.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0937DCF7-C512-133B-AEE6-B512C1334B13}"/>
              </a:ext>
            </a:extLst>
          </p:cNvPr>
          <p:cNvSpPr/>
          <p:nvPr/>
        </p:nvSpPr>
        <p:spPr>
          <a:xfrm>
            <a:off x="7872423" y="4236283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A186666-FC77-E246-C191-FEAE49AFA25F}"/>
              </a:ext>
            </a:extLst>
          </p:cNvPr>
          <p:cNvGrpSpPr/>
          <p:nvPr/>
        </p:nvGrpSpPr>
        <p:grpSpPr>
          <a:xfrm>
            <a:off x="2896350" y="5611351"/>
            <a:ext cx="678443" cy="834156"/>
            <a:chOff x="8508806" y="1088308"/>
            <a:chExt cx="678443" cy="834156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E2C49ADE-31B8-7FC6-40D1-402FDD4CF3F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09E678BC-37A4-7044-3866-4870D04AC47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7FDA2F4D-9D5D-510E-F3FA-873DC1AC0B0D}"/>
              </a:ext>
            </a:extLst>
          </p:cNvPr>
          <p:cNvSpPr/>
          <p:nvPr/>
        </p:nvSpPr>
        <p:spPr>
          <a:xfrm>
            <a:off x="3852015" y="591718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29116B2-8B0B-0349-5EAD-5C1292948A7F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578932" y="6056527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7E62CBE-AEB0-17D4-F2E1-D9450C24B2B4}"/>
              </a:ext>
            </a:extLst>
          </p:cNvPr>
          <p:cNvGrpSpPr/>
          <p:nvPr/>
        </p:nvGrpSpPr>
        <p:grpSpPr>
          <a:xfrm>
            <a:off x="7361667" y="5613537"/>
            <a:ext cx="678443" cy="834156"/>
            <a:chOff x="8508806" y="1088308"/>
            <a:chExt cx="678443" cy="834156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27F78747-773A-214A-0688-8DFFB5A03A5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F54421BB-C77F-C9B9-E645-0EBF8F4688C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E9FE5B9-3645-0371-04E1-3D6C5421A21F}"/>
              </a:ext>
            </a:extLst>
          </p:cNvPr>
          <p:cNvGrpSpPr/>
          <p:nvPr/>
        </p:nvGrpSpPr>
        <p:grpSpPr>
          <a:xfrm>
            <a:off x="7951959" y="4323542"/>
            <a:ext cx="678443" cy="834156"/>
            <a:chOff x="8508806" y="1088308"/>
            <a:chExt cx="678443" cy="834156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35B4E32A-280A-B931-C3E6-791B301ED56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abc10</a:t>
              </a: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296D4B2E-7651-74D8-7897-7368062DC51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9B323B1A-4515-024E-CEEF-2E16B311EAE3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7911203" y="5157698"/>
            <a:ext cx="379978" cy="455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DD38A05B-C733-AF6B-93B3-0046B48ED035}"/>
              </a:ext>
            </a:extLst>
          </p:cNvPr>
          <p:cNvSpPr/>
          <p:nvPr/>
        </p:nvSpPr>
        <p:spPr>
          <a:xfrm>
            <a:off x="8900255" y="457918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D1933EC-130B-8FFD-A37F-EAAD5AE1DEFB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8627172" y="4718519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A7C3EAE2-0422-0980-87C7-CB402AE87DDC}"/>
              </a:ext>
            </a:extLst>
          </p:cNvPr>
          <p:cNvGrpSpPr/>
          <p:nvPr/>
        </p:nvGrpSpPr>
        <p:grpSpPr>
          <a:xfrm>
            <a:off x="4919526" y="4740666"/>
            <a:ext cx="1453776" cy="1815356"/>
            <a:chOff x="6874281" y="2039372"/>
            <a:chExt cx="1453776" cy="1815356"/>
          </a:xfrm>
        </p:grpSpPr>
        <p:pic>
          <p:nvPicPr>
            <p:cNvPr id="60" name="Grafik 59" descr="Kamera mit einfarbiger Füllung">
              <a:extLst>
                <a:ext uri="{FF2B5EF4-FFF2-40B4-BE49-F238E27FC236}">
                  <a16:creationId xmlns:a16="http://schemas.microsoft.com/office/drawing/2014/main" id="{3C04ED0D-9F82-EA18-B8D7-68714EE8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61" name="Pfeil: nach rechts 60">
              <a:extLst>
                <a:ext uri="{FF2B5EF4-FFF2-40B4-BE49-F238E27FC236}">
                  <a16:creationId xmlns:a16="http://schemas.microsoft.com/office/drawing/2014/main" id="{9CC12C39-55DD-DDE7-2247-DF4849872054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6ACFC243-2CDC-23A5-3B42-A24DAA372A2F}"/>
              </a:ext>
            </a:extLst>
          </p:cNvPr>
          <p:cNvGrpSpPr/>
          <p:nvPr/>
        </p:nvGrpSpPr>
        <p:grpSpPr>
          <a:xfrm>
            <a:off x="2927645" y="4347825"/>
            <a:ext cx="678443" cy="834156"/>
            <a:chOff x="8508806" y="1088308"/>
            <a:chExt cx="678443" cy="834156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D3055A19-5225-B7B1-7280-3EE3FBB30DBE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DFFAF3CF-DCA3-4B44-42E5-936F6F9593C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AE3258D-375D-728E-CF93-3B822017ABAE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3264890" y="5181981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A1B6C225-3EDE-F5F5-EC89-BA208FFC9855}"/>
              </a:ext>
            </a:extLst>
          </p:cNvPr>
          <p:cNvGrpSpPr/>
          <p:nvPr/>
        </p:nvGrpSpPr>
        <p:grpSpPr>
          <a:xfrm>
            <a:off x="6707976" y="4325774"/>
            <a:ext cx="678443" cy="834156"/>
            <a:chOff x="8508806" y="1088308"/>
            <a:chExt cx="678443" cy="834156"/>
          </a:xfrm>
        </p:grpSpPr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3D118F86-8E1F-C48C-B98B-3A43365DB3E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B4A05FF9-AB16-5D7D-CEDF-BACFDE9F3E8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1F4B544B-4185-EE57-22EF-EC87D5F3CAD4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7047198" y="5159930"/>
            <a:ext cx="435951" cy="469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5936C32C-099E-B527-5F5D-471D51A112DE}"/>
              </a:ext>
            </a:extLst>
          </p:cNvPr>
          <p:cNvGrpSpPr/>
          <p:nvPr/>
        </p:nvGrpSpPr>
        <p:grpSpPr>
          <a:xfrm>
            <a:off x="8020321" y="5903525"/>
            <a:ext cx="879934" cy="278678"/>
            <a:chOff x="8020321" y="5903525"/>
            <a:chExt cx="879934" cy="278678"/>
          </a:xfrm>
        </p:grpSpPr>
        <p:sp>
          <p:nvSpPr>
            <p:cNvPr id="97" name="Rechteck: abgerundete Ecken 96">
              <a:extLst>
                <a:ext uri="{FF2B5EF4-FFF2-40B4-BE49-F238E27FC236}">
                  <a16:creationId xmlns:a16="http://schemas.microsoft.com/office/drawing/2014/main" id="{83BEA05E-40B8-1A81-BB60-B58331A8D465}"/>
                </a:ext>
              </a:extLst>
            </p:cNvPr>
            <p:cNvSpPr/>
            <p:nvPr/>
          </p:nvSpPr>
          <p:spPr>
            <a:xfrm>
              <a:off x="8293404" y="5903525"/>
              <a:ext cx="606851" cy="278678"/>
            </a:xfrm>
            <a:prstGeom prst="round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bg1">
                      <a:lumMod val="75000"/>
                    </a:schemeClr>
                  </a:solidFill>
                </a:rPr>
                <a:t>HEAD</a:t>
              </a:r>
            </a:p>
          </p:txBody>
        </p: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107340D7-4EE0-90A3-8785-7DA00D0CEEFE}"/>
                </a:ext>
              </a:extLst>
            </p:cNvPr>
            <p:cNvCxnSpPr>
              <a:cxnSpLocks/>
              <a:stCxn id="97" idx="1"/>
            </p:cNvCxnSpPr>
            <p:nvPr/>
          </p:nvCxnSpPr>
          <p:spPr>
            <a:xfrm flipH="1">
              <a:off x="8020321" y="6042864"/>
              <a:ext cx="273083" cy="0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3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E08A2-040E-DF8E-7A72-B19690CB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783FC6-91D4-1CA7-32A9-51F8548F9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68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/>
              <a:t>Aus technischer Sicht, ist ein Branch ein Pointer auf einen Commit.</a:t>
            </a:r>
          </a:p>
          <a:p>
            <a:r>
              <a:rPr lang="de-DE" dirty="0"/>
              <a:t>Oft wird jedoch mit Branch die Folge von </a:t>
            </a:r>
            <a:r>
              <a:rPr lang="de-DE" dirty="0" err="1"/>
              <a:t>Commits</a:t>
            </a:r>
            <a:r>
              <a:rPr lang="de-DE" dirty="0"/>
              <a:t> bezeichnet, die eine parallele Projektversion darstellen. („Ich arbeite auf dem Branch </a:t>
            </a:r>
            <a:r>
              <a:rPr lang="de-DE" dirty="0" err="1"/>
              <a:t>fixing_bugs</a:t>
            </a:r>
            <a:r>
              <a:rPr lang="de-DE" dirty="0"/>
              <a:t>“)</a:t>
            </a:r>
          </a:p>
          <a:p>
            <a:r>
              <a:rPr lang="de-DE" dirty="0"/>
              <a:t>Wenn ein Branch von HEAD referenziert wird und es wird </a:t>
            </a:r>
            <a:r>
              <a:rPr lang="de-DE" dirty="0" err="1"/>
              <a:t>commitet</a:t>
            </a:r>
            <a:r>
              <a:rPr lang="de-DE" dirty="0"/>
              <a:t>, so ändert sich die Referenz des </a:t>
            </a:r>
            <a:r>
              <a:rPr lang="de-DE" dirty="0" err="1"/>
              <a:t>Branches</a:t>
            </a:r>
            <a:r>
              <a:rPr lang="de-DE" dirty="0"/>
              <a:t> auf den neuen Commit.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E7E09456-D740-930C-8F96-BFFE5881F087}"/>
              </a:ext>
            </a:extLst>
          </p:cNvPr>
          <p:cNvGrpSpPr/>
          <p:nvPr/>
        </p:nvGrpSpPr>
        <p:grpSpPr>
          <a:xfrm>
            <a:off x="8809704" y="5820516"/>
            <a:ext cx="678443" cy="834156"/>
            <a:chOff x="8508806" y="1088308"/>
            <a:chExt cx="678443" cy="834156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8D4ABDD0-4914-0485-4F10-F8A6656FE0D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36bc2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68E06706-3BF2-C80D-BBC8-56957C3A998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83FF0E9-9D7A-5435-B505-C7991D370D00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8459860" y="5220280"/>
            <a:ext cx="689066" cy="600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70EB6FFF-F8E7-5E49-06C7-F7B6C68EE3DE}"/>
              </a:ext>
            </a:extLst>
          </p:cNvPr>
          <p:cNvGrpSpPr/>
          <p:nvPr/>
        </p:nvGrpSpPr>
        <p:grpSpPr>
          <a:xfrm>
            <a:off x="6449684" y="4303131"/>
            <a:ext cx="2428659" cy="1024505"/>
            <a:chOff x="8363774" y="4383392"/>
            <a:chExt cx="2428659" cy="1024505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EDE8AD16-873D-66BF-AAB0-75D58EAE301C}"/>
                </a:ext>
              </a:extLst>
            </p:cNvPr>
            <p:cNvSpPr/>
            <p:nvPr/>
          </p:nvSpPr>
          <p:spPr>
            <a:xfrm>
              <a:off x="9960038" y="4383392"/>
              <a:ext cx="832395" cy="1024505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63B416A-55E2-3CD2-AB8D-D9424BA27456}"/>
                </a:ext>
              </a:extLst>
            </p:cNvPr>
            <p:cNvGrpSpPr/>
            <p:nvPr/>
          </p:nvGrpSpPr>
          <p:grpSpPr>
            <a:xfrm>
              <a:off x="10034728" y="4466385"/>
              <a:ext cx="678443" cy="834156"/>
              <a:chOff x="8508806" y="1088308"/>
              <a:chExt cx="678443" cy="834156"/>
            </a:xfrm>
          </p:grpSpPr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81297665-4369-230B-2E3E-89E545BF0CF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ab001</a:t>
                </a:r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5180E0BF-F5A7-955C-9A32-70ED87EA438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E4F2E65B-9D42-4E2B-3341-3A108AB84221}"/>
                </a:ext>
              </a:extLst>
            </p:cNvPr>
            <p:cNvSpPr/>
            <p:nvPr/>
          </p:nvSpPr>
          <p:spPr>
            <a:xfrm>
              <a:off x="9199523" y="4688237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AAB9C45-945E-B49F-79FD-8FDB97883119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9806374" y="4826637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D20CE929-F8EC-7285-4824-21894B4E455D}"/>
                </a:ext>
              </a:extLst>
            </p:cNvPr>
            <p:cNvSpPr/>
            <p:nvPr/>
          </p:nvSpPr>
          <p:spPr>
            <a:xfrm>
              <a:off x="8363774" y="468823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F569E64F-1C0A-7A3F-89AC-CDE44408EF11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8970625" y="4827576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3D19474-827A-174D-7E15-960CD410E65A}"/>
              </a:ext>
            </a:extLst>
          </p:cNvPr>
          <p:cNvGrpSpPr/>
          <p:nvPr/>
        </p:nvGrpSpPr>
        <p:grpSpPr>
          <a:xfrm>
            <a:off x="2997709" y="5795243"/>
            <a:ext cx="678443" cy="834156"/>
            <a:chOff x="8508806" y="1088308"/>
            <a:chExt cx="678443" cy="834156"/>
          </a:xfrm>
        </p:grpSpPr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CDA8D56A-EC04-A6BD-5AD2-1680B403E7A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44EAC09F-EFF0-6E22-5249-ADAC75E5BA5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2722DBB3-4C3C-80A1-58F5-A306DC34C215}"/>
              </a:ext>
            </a:extLst>
          </p:cNvPr>
          <p:cNvGrpSpPr/>
          <p:nvPr/>
        </p:nvGrpSpPr>
        <p:grpSpPr>
          <a:xfrm>
            <a:off x="2997709" y="4496266"/>
            <a:ext cx="678443" cy="834156"/>
            <a:chOff x="8508806" y="1088308"/>
            <a:chExt cx="678443" cy="834156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385A5D6A-728C-C5BE-66F7-8F203D2E0832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hb356</a:t>
              </a: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77E7DDD5-6F65-FA10-ED1A-ABA2CF56826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C7EA53E-463C-E070-1051-EFBED59FA5FE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>
            <a:off x="3336931" y="5330422"/>
            <a:ext cx="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283BB5EE-1F1D-F08F-030B-62B8797664F1}"/>
              </a:ext>
            </a:extLst>
          </p:cNvPr>
          <p:cNvSpPr/>
          <p:nvPr/>
        </p:nvSpPr>
        <p:spPr>
          <a:xfrm>
            <a:off x="2161960" y="471699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2E2327ED-3551-220A-216E-83515B632BC7}"/>
              </a:ext>
            </a:extLst>
          </p:cNvPr>
          <p:cNvSpPr/>
          <p:nvPr/>
        </p:nvSpPr>
        <p:spPr>
          <a:xfrm>
            <a:off x="2161960" y="608254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feature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1B968FC-B623-1412-03E2-3094215F5177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768811" y="4856330"/>
            <a:ext cx="22664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31C4A467-4332-76E0-7ED8-44815504A9DF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2768811" y="6220945"/>
            <a:ext cx="227189" cy="9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Rechteck: abgerundete Ecken 64">
            <a:extLst>
              <a:ext uri="{FF2B5EF4-FFF2-40B4-BE49-F238E27FC236}">
                <a16:creationId xmlns:a16="http://schemas.microsoft.com/office/drawing/2014/main" id="{9E430522-B7AF-A448-F547-237E4C89AC02}"/>
              </a:ext>
            </a:extLst>
          </p:cNvPr>
          <p:cNvSpPr/>
          <p:nvPr/>
        </p:nvSpPr>
        <p:spPr>
          <a:xfrm>
            <a:off x="1326211" y="6082545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A41C208-F450-1560-2DB4-3FBD9FE14040}"/>
              </a:ext>
            </a:extLst>
          </p:cNvPr>
          <p:cNvCxnSpPr>
            <a:cxnSpLocks/>
            <a:stCxn id="65" idx="3"/>
            <a:endCxn id="62" idx="1"/>
          </p:cNvCxnSpPr>
          <p:nvPr/>
        </p:nvCxnSpPr>
        <p:spPr>
          <a:xfrm>
            <a:off x="1933062" y="6221884"/>
            <a:ext cx="22889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1F1995F-1DE0-12A2-DE04-5804E954033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9148926" y="5220280"/>
            <a:ext cx="994554" cy="6002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C69DB68-9DC3-4793-D12E-570413D46A96}"/>
              </a:ext>
            </a:extLst>
          </p:cNvPr>
          <p:cNvGrpSpPr/>
          <p:nvPr/>
        </p:nvGrpSpPr>
        <p:grpSpPr>
          <a:xfrm>
            <a:off x="8977131" y="4386124"/>
            <a:ext cx="1505570" cy="834156"/>
            <a:chOff x="7328950" y="4554511"/>
            <a:chExt cx="1505570" cy="834156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D2906D1D-AEF7-E5D8-09AE-C7542629D4EB}"/>
                </a:ext>
              </a:extLst>
            </p:cNvPr>
            <p:cNvGrpSpPr/>
            <p:nvPr/>
          </p:nvGrpSpPr>
          <p:grpSpPr>
            <a:xfrm>
              <a:off x="8156077" y="4554511"/>
              <a:ext cx="678443" cy="834156"/>
              <a:chOff x="8508806" y="1088308"/>
              <a:chExt cx="678443" cy="834156"/>
            </a:xfrm>
          </p:grpSpPr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48FBAD8F-AD9E-9409-9DAF-160DF3C99A4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hb356</a:t>
                </a:r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0485E226-D2B6-8972-06EB-DEDFA1380BE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9A83A022-BA53-E8D1-7A8C-B89ACBC2EEBE}"/>
                </a:ext>
              </a:extLst>
            </p:cNvPr>
            <p:cNvSpPr/>
            <p:nvPr/>
          </p:nvSpPr>
          <p:spPr>
            <a:xfrm>
              <a:off x="7328950" y="4716991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515EC3F-3D8B-B4A2-77BF-2B367D2AE036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7935801" y="4856330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7156513A-CACE-CDED-7DCD-59435B66F827}"/>
              </a:ext>
            </a:extLst>
          </p:cNvPr>
          <p:cNvSpPr/>
          <p:nvPr/>
        </p:nvSpPr>
        <p:spPr>
          <a:xfrm>
            <a:off x="7967589" y="6080698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feature</a:t>
            </a: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BB7AA03-68C2-D6A4-D2EA-58C52D98362B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8574440" y="6219098"/>
            <a:ext cx="227189" cy="939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A16CF618-E222-AAB7-4DF7-772C60EE7E57}"/>
              </a:ext>
            </a:extLst>
          </p:cNvPr>
          <p:cNvSpPr/>
          <p:nvPr/>
        </p:nvSpPr>
        <p:spPr>
          <a:xfrm>
            <a:off x="7131840" y="6080698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F27B2219-5169-B463-3C27-7A13D6C1ED41}"/>
              </a:ext>
            </a:extLst>
          </p:cNvPr>
          <p:cNvCxnSpPr>
            <a:cxnSpLocks/>
            <a:stCxn id="69" idx="3"/>
            <a:endCxn id="67" idx="1"/>
          </p:cNvCxnSpPr>
          <p:nvPr/>
        </p:nvCxnSpPr>
        <p:spPr>
          <a:xfrm>
            <a:off x="7738691" y="6220037"/>
            <a:ext cx="228898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0DECC5F-55D7-3F22-9C2E-582F8C2757A9}"/>
              </a:ext>
            </a:extLst>
          </p:cNvPr>
          <p:cNvGrpSpPr/>
          <p:nvPr/>
        </p:nvGrpSpPr>
        <p:grpSpPr>
          <a:xfrm>
            <a:off x="4548205" y="4559683"/>
            <a:ext cx="1453776" cy="1815356"/>
            <a:chOff x="6874281" y="2039372"/>
            <a:chExt cx="1453776" cy="1815356"/>
          </a:xfrm>
        </p:grpSpPr>
        <p:pic>
          <p:nvPicPr>
            <p:cNvPr id="76" name="Grafik 75" descr="Kamera mit einfarbiger Füllung">
              <a:extLst>
                <a:ext uri="{FF2B5EF4-FFF2-40B4-BE49-F238E27FC236}">
                  <a16:creationId xmlns:a16="http://schemas.microsoft.com/office/drawing/2014/main" id="{6097F200-E2F8-6978-5A75-0BAF5DAB1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77" name="Pfeil: nach rechts 76">
              <a:extLst>
                <a:ext uri="{FF2B5EF4-FFF2-40B4-BE49-F238E27FC236}">
                  <a16:creationId xmlns:a16="http://schemas.microsoft.com/office/drawing/2014/main" id="{0A42E58A-2FE8-59BC-6703-2E081D779F12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960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B1255129-77D9-4B3F-80D1-CB7B25CCBE6B}"/>
              </a:ext>
            </a:extLst>
          </p:cNvPr>
          <p:cNvSpPr/>
          <p:nvPr/>
        </p:nvSpPr>
        <p:spPr>
          <a:xfrm>
            <a:off x="8115149" y="4483100"/>
            <a:ext cx="749451" cy="42601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EF1C26-55DB-364C-D081-6AD779C1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Branch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4997FA-9827-91E2-982F-1FEA640C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Branch erstellen: 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-name&gt; [&lt;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position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&gt;]</a:t>
            </a:r>
          </a:p>
          <a:p>
            <a:r>
              <a:rPr lang="de-DE" dirty="0"/>
              <a:t>Wenn keine Position </a:t>
            </a:r>
            <a:r>
              <a:rPr lang="de-DE" dirty="0" err="1"/>
              <a:t>angegben</a:t>
            </a:r>
            <a:r>
              <a:rPr lang="de-DE" dirty="0"/>
              <a:t> ist, wird HEAD verwendet.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52222CE-E1AD-0E54-D2FE-9C8F6DF1F1A2}"/>
              </a:ext>
            </a:extLst>
          </p:cNvPr>
          <p:cNvGrpSpPr/>
          <p:nvPr/>
        </p:nvGrpSpPr>
        <p:grpSpPr>
          <a:xfrm>
            <a:off x="7345647" y="4496265"/>
            <a:ext cx="2353578" cy="2133133"/>
            <a:chOff x="6910596" y="3524391"/>
            <a:chExt cx="2353578" cy="213313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CAD66FD-9C83-5209-89DB-53F160B934C7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13CD89BE-8F22-25EE-C1CE-9ACB593B7A5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5B05E246-5046-AB67-6FDE-D38FF0AE9D24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3AC87269-B532-318C-5342-037553A62380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2D8C6DE7-0279-8691-1E02-911672941D0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hb356</a:t>
                </a: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07050E89-300B-4E40-FEAF-5F7D7B2E9B7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4F1011F3-8A5E-656B-625B-6FD4D5042DF7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E61D314D-E3B1-6F35-14C8-5CBE9F0449D6}"/>
                </a:ext>
              </a:extLst>
            </p:cNvPr>
            <p:cNvSpPr/>
            <p:nvPr/>
          </p:nvSpPr>
          <p:spPr>
            <a:xfrm>
              <a:off x="7744093" y="398846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DB719A83-D758-6A25-B0FF-76F700DA86D2}"/>
                </a:ext>
              </a:extLst>
            </p:cNvPr>
            <p:cNvSpPr/>
            <p:nvPr/>
          </p:nvSpPr>
          <p:spPr>
            <a:xfrm>
              <a:off x="7744093" y="3587808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642609B-5E25-722F-0779-4340A7FA385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350944" y="4127808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8C50E65B-6552-E2C9-D3B5-FC1A041B4BA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350944" y="3726208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022C2D9D-4C4F-F787-40F1-AB02CF8F4B00}"/>
                </a:ext>
              </a:extLst>
            </p:cNvPr>
            <p:cNvSpPr/>
            <p:nvPr/>
          </p:nvSpPr>
          <p:spPr>
            <a:xfrm>
              <a:off x="6910596" y="3988469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HEAD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249490E2-C95D-8824-ECDA-7F753BD16148}"/>
                </a:ext>
              </a:extLst>
            </p:cNvPr>
            <p:cNvCxnSpPr>
              <a:cxnSpLocks/>
              <a:stCxn id="12" idx="3"/>
              <a:endCxn id="8" idx="1"/>
            </p:cNvCxnSpPr>
            <p:nvPr/>
          </p:nvCxnSpPr>
          <p:spPr>
            <a:xfrm>
              <a:off x="7517447" y="4127808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3254A6E-EDDC-5356-F515-411AEF4DBA03}"/>
              </a:ext>
            </a:extLst>
          </p:cNvPr>
          <p:cNvGrpSpPr/>
          <p:nvPr/>
        </p:nvGrpSpPr>
        <p:grpSpPr>
          <a:xfrm>
            <a:off x="1878482" y="4496266"/>
            <a:ext cx="2348232" cy="2133133"/>
            <a:chOff x="6915942" y="3524391"/>
            <a:chExt cx="2348232" cy="2133133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6289C6B-63F0-F357-1CF3-BBC78B8BE0B8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54157B3-20DE-3C38-1EC6-3A79B788B5C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F1629B95-2E8D-E7FE-0793-E220A133CA1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4FF65D6-9547-848A-632F-DC61ECA7D8F3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3871728-4190-8432-1167-F719BF0DB03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hb356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466F37C7-DB2A-E410-DAC2-CDC5E12289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E927A9C-FB15-25F9-F1F3-02B28F53447C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66B0A6B-CF39-05C6-4B2F-525681E98AFD}"/>
                </a:ext>
              </a:extLst>
            </p:cNvPr>
            <p:cNvSpPr/>
            <p:nvPr/>
          </p:nvSpPr>
          <p:spPr>
            <a:xfrm>
              <a:off x="7751691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9C58FA6-7938-5662-DBD6-1554E405D740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8358542" y="3865547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2C786B8F-CBF2-0E79-2DA2-1FB1ABABE3F0}"/>
                </a:ext>
              </a:extLst>
            </p:cNvPr>
            <p:cNvSpPr/>
            <p:nvPr/>
          </p:nvSpPr>
          <p:spPr>
            <a:xfrm>
              <a:off x="6915942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D53703E-87F1-A270-89CF-D0F50392B598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7522793" y="3866486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A3949E2F-DF58-56C4-1BFD-C18A32462E52}"/>
              </a:ext>
            </a:extLst>
          </p:cNvPr>
          <p:cNvSpPr/>
          <p:nvPr/>
        </p:nvSpPr>
        <p:spPr>
          <a:xfrm>
            <a:off x="5274646" y="5171442"/>
            <a:ext cx="1231900" cy="5409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A39787-841D-669D-A1AB-A2FE015AA843}"/>
              </a:ext>
            </a:extLst>
          </p:cNvPr>
          <p:cNvSpPr txBox="1"/>
          <p:nvPr/>
        </p:nvSpPr>
        <p:spPr>
          <a:xfrm>
            <a:off x="4600706" y="5790105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feature</a:t>
            </a:r>
          </a:p>
        </p:txBody>
      </p:sp>
      <p:pic>
        <p:nvPicPr>
          <p:cNvPr id="32" name="Grafik 31" descr="Gabelung in der Straße mit einfarbiger Füllung">
            <a:extLst>
              <a:ext uri="{FF2B5EF4-FFF2-40B4-BE49-F238E27FC236}">
                <a16:creationId xmlns:a16="http://schemas.microsoft.com/office/drawing/2014/main" id="{ED1D836D-877E-9B15-06E4-D3B94C48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7599" y="4536750"/>
            <a:ext cx="678443" cy="6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DAEAEA2D-93FF-B6C7-982C-15F1AC4870D1}"/>
              </a:ext>
            </a:extLst>
          </p:cNvPr>
          <p:cNvSpPr/>
          <p:nvPr/>
        </p:nvSpPr>
        <p:spPr>
          <a:xfrm>
            <a:off x="8115149" y="4483100"/>
            <a:ext cx="749451" cy="42601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EF1C26-55DB-364C-D081-6AD779C1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Branch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4997FA-9827-91E2-982F-1FEA640C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Branch erstellen und auf diesen sofort wechseln: 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 –b 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-name&gt; [&lt;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position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&gt;] </a:t>
            </a:r>
            <a:r>
              <a:rPr lang="de-DE" sz="2800" dirty="0"/>
              <a:t>oder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 git switch –c 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new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-branche-name&gt; [&lt;</a:t>
            </a:r>
            <a:r>
              <a:rPr lang="de-DE" sz="2800" dirty="0" err="1">
                <a:solidFill>
                  <a:schemeClr val="accent2"/>
                </a:solidFill>
                <a:latin typeface="Consolas" panose="020B0609020204030204" pitchFamily="49" charset="0"/>
              </a:rPr>
              <a:t>position</a:t>
            </a:r>
            <a:r>
              <a:rPr lang="de-DE" sz="2800" dirty="0">
                <a:solidFill>
                  <a:schemeClr val="accent2"/>
                </a:solidFill>
                <a:latin typeface="Consolas" panose="020B0609020204030204" pitchFamily="49" charset="0"/>
              </a:rPr>
              <a:t>&gt;]</a:t>
            </a:r>
          </a:p>
          <a:p>
            <a:r>
              <a:rPr lang="de-DE" dirty="0"/>
              <a:t>Wenn keine Position </a:t>
            </a:r>
            <a:r>
              <a:rPr lang="de-DE" dirty="0" err="1"/>
              <a:t>angegben</a:t>
            </a:r>
            <a:r>
              <a:rPr lang="de-DE" dirty="0"/>
              <a:t> ist, wird HEAD verwendet.</a:t>
            </a:r>
            <a:endParaRPr lang="de-DE" sz="28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52222CE-E1AD-0E54-D2FE-9C8F6DF1F1A2}"/>
              </a:ext>
            </a:extLst>
          </p:cNvPr>
          <p:cNvGrpSpPr/>
          <p:nvPr/>
        </p:nvGrpSpPr>
        <p:grpSpPr>
          <a:xfrm>
            <a:off x="7343395" y="4496265"/>
            <a:ext cx="2355830" cy="2133133"/>
            <a:chOff x="6908344" y="3524391"/>
            <a:chExt cx="2355830" cy="213313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CAD66FD-9C83-5209-89DB-53F160B934C7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13CD89BE-8F22-25EE-C1CE-9ACB593B7A5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5B05E246-5046-AB67-6FDE-D38FF0AE9D24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3AC87269-B532-318C-5342-037553A62380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2D8C6DE7-0279-8691-1E02-911672941D0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hb356</a:t>
                </a: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07050E89-300B-4E40-FEAF-5F7D7B2E9B7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4F1011F3-8A5E-656B-625B-6FD4D5042DF7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E61D314D-E3B1-6F35-14C8-5CBE9F0449D6}"/>
                </a:ext>
              </a:extLst>
            </p:cNvPr>
            <p:cNvSpPr/>
            <p:nvPr/>
          </p:nvSpPr>
          <p:spPr>
            <a:xfrm>
              <a:off x="7744093" y="398846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DB719A83-D758-6A25-B0FF-76F700DA86D2}"/>
                </a:ext>
              </a:extLst>
            </p:cNvPr>
            <p:cNvSpPr/>
            <p:nvPr/>
          </p:nvSpPr>
          <p:spPr>
            <a:xfrm>
              <a:off x="7744093" y="3587808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642609B-5E25-722F-0779-4340A7FA385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350944" y="4127808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8C50E65B-6552-E2C9-D3B5-FC1A041B4BA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350944" y="3726208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022C2D9D-4C4F-F787-40F1-AB02CF8F4B00}"/>
                </a:ext>
              </a:extLst>
            </p:cNvPr>
            <p:cNvSpPr/>
            <p:nvPr/>
          </p:nvSpPr>
          <p:spPr>
            <a:xfrm>
              <a:off x="6908344" y="3587808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249490E2-C95D-8824-ECDA-7F753BD16148}"/>
                </a:ext>
              </a:extLst>
            </p:cNvPr>
            <p:cNvCxnSpPr>
              <a:cxnSpLocks/>
              <a:stCxn id="12" idx="3"/>
              <a:endCxn id="9" idx="1"/>
            </p:cNvCxnSpPr>
            <p:nvPr/>
          </p:nvCxnSpPr>
          <p:spPr>
            <a:xfrm>
              <a:off x="7515195" y="3727147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3254A6E-EDDC-5356-F515-411AEF4DBA03}"/>
              </a:ext>
            </a:extLst>
          </p:cNvPr>
          <p:cNvGrpSpPr/>
          <p:nvPr/>
        </p:nvGrpSpPr>
        <p:grpSpPr>
          <a:xfrm>
            <a:off x="1878482" y="4496266"/>
            <a:ext cx="2348232" cy="2133133"/>
            <a:chOff x="6915942" y="3524391"/>
            <a:chExt cx="2348232" cy="2133133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6289C6B-63F0-F357-1CF3-BBC78B8BE0B8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054157B3-20DE-3C38-1EC6-3A79B788B5C3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F1629B95-2E8D-E7FE-0793-E220A133CA1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4FF65D6-9547-848A-632F-DC61ECA7D8F3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3871728-4190-8432-1167-F719BF0DB03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hb356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466F37C7-DB2A-E410-DAC2-CDC5E12289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E927A9C-FB15-25F9-F1F3-02B28F53447C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66B0A6B-CF39-05C6-4B2F-525681E98AFD}"/>
                </a:ext>
              </a:extLst>
            </p:cNvPr>
            <p:cNvSpPr/>
            <p:nvPr/>
          </p:nvSpPr>
          <p:spPr>
            <a:xfrm>
              <a:off x="7751691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9C58FA6-7938-5662-DBD6-1554E405D740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8358542" y="3865547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2C786B8F-CBF2-0E79-2DA2-1FB1ABABE3F0}"/>
                </a:ext>
              </a:extLst>
            </p:cNvPr>
            <p:cNvSpPr/>
            <p:nvPr/>
          </p:nvSpPr>
          <p:spPr>
            <a:xfrm>
              <a:off x="6915942" y="372714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D53703E-87F1-A270-89CF-D0F50392B598}"/>
                </a:ext>
              </a:extLst>
            </p:cNvPr>
            <p:cNvCxnSpPr>
              <a:cxnSpLocks/>
              <a:stCxn id="24" idx="3"/>
              <a:endCxn id="22" idx="1"/>
            </p:cNvCxnSpPr>
            <p:nvPr/>
          </p:nvCxnSpPr>
          <p:spPr>
            <a:xfrm>
              <a:off x="7522793" y="3866486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A3949E2F-DF58-56C4-1BFD-C18A32462E52}"/>
              </a:ext>
            </a:extLst>
          </p:cNvPr>
          <p:cNvSpPr/>
          <p:nvPr/>
        </p:nvSpPr>
        <p:spPr>
          <a:xfrm>
            <a:off x="5274646" y="5171442"/>
            <a:ext cx="1231900" cy="5409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9A39787-841D-669D-A1AB-A2FE015AA843}"/>
              </a:ext>
            </a:extLst>
          </p:cNvPr>
          <p:cNvSpPr txBox="1"/>
          <p:nvPr/>
        </p:nvSpPr>
        <p:spPr>
          <a:xfrm>
            <a:off x="4600706" y="5790105"/>
            <a:ext cx="2765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–b feature</a:t>
            </a:r>
          </a:p>
          <a:p>
            <a:r>
              <a:rPr lang="de-DE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switch -c feature</a:t>
            </a:r>
          </a:p>
        </p:txBody>
      </p:sp>
      <p:pic>
        <p:nvPicPr>
          <p:cNvPr id="32" name="Grafik 31" descr="Gabelung in der Straße mit einfarbiger Füllung">
            <a:extLst>
              <a:ext uri="{FF2B5EF4-FFF2-40B4-BE49-F238E27FC236}">
                <a16:creationId xmlns:a16="http://schemas.microsoft.com/office/drawing/2014/main" id="{ED1D836D-877E-9B15-06E4-D3B94C48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7599" y="4536750"/>
            <a:ext cx="678443" cy="678443"/>
          </a:xfrm>
          <a:prstGeom prst="rect">
            <a:avLst/>
          </a:prstGeom>
        </p:spPr>
      </p:pic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6DEB92BA-1F7D-5458-C75C-F6107988D891}"/>
              </a:ext>
            </a:extLst>
          </p:cNvPr>
          <p:cNvSpPr/>
          <p:nvPr/>
        </p:nvSpPr>
        <p:spPr>
          <a:xfrm>
            <a:off x="7345647" y="4954471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7574C45-9D74-8EFC-5929-27C1728D3F5C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952498" y="5093810"/>
            <a:ext cx="226646" cy="5872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11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46087-CE5D-1799-F0FD-90A1CAC0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Schnellerer Zugriff auf </a:t>
            </a:r>
            <a:r>
              <a:rPr lang="de-DE" dirty="0" err="1"/>
              <a:t>Parents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A85F94-FAE0-7269-FA22-7CB63492F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HEAD^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HEAD~1 </a:t>
            </a:r>
            <a:r>
              <a:rPr lang="de-DE" dirty="0"/>
              <a:t>wird der Parent vom Head referenziert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master^^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master~2 </a:t>
            </a:r>
            <a:r>
              <a:rPr lang="de-DE" dirty="0"/>
              <a:t>wird der Parent vom Parent vom aktuellen master-</a:t>
            </a:r>
            <a:r>
              <a:rPr lang="de-DE" dirty="0" err="1"/>
              <a:t>commit</a:t>
            </a:r>
            <a:r>
              <a:rPr lang="de-DE" dirty="0"/>
              <a:t> referenziert.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12ebd^^^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12ebd~3 </a:t>
            </a:r>
            <a:r>
              <a:rPr lang="de-DE" dirty="0"/>
              <a:t>wird der Parent vom Parent vom Parent vom Commit 12ebd… referenziert.</a:t>
            </a:r>
          </a:p>
          <a:p>
            <a:endParaRPr lang="de-DE" dirty="0"/>
          </a:p>
          <a:p>
            <a:r>
              <a:rPr lang="de-DE" dirty="0"/>
              <a:t>Merke: Jedes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^</a:t>
            </a:r>
            <a:r>
              <a:rPr lang="de-DE" dirty="0"/>
              <a:t> („Dach“) entspricht einem Elternhaus, in das man zurückgeht.</a:t>
            </a:r>
          </a:p>
          <a:p>
            <a:r>
              <a:rPr lang="de-DE" dirty="0"/>
              <a:t>Merke: Das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~</a:t>
            </a:r>
            <a:r>
              <a:rPr lang="de-DE" dirty="0"/>
              <a:t>-Symbol sieht aus wie eine Wurzel. Wir gehen im Stammbaum entsprechend viele Schritte Richtung Wurzel.</a:t>
            </a:r>
          </a:p>
        </p:txBody>
      </p:sp>
    </p:spTree>
    <p:extLst>
      <p:ext uri="{BB962C8B-B14F-4D97-AF65-F5344CB8AC3E}">
        <p14:creationId xmlns:p14="http://schemas.microsoft.com/office/powerpoint/2010/main" val="3399261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hteck: abgerundete Ecken 153">
            <a:extLst>
              <a:ext uri="{FF2B5EF4-FFF2-40B4-BE49-F238E27FC236}">
                <a16:creationId xmlns:a16="http://schemas.microsoft.com/office/drawing/2014/main" id="{DAECD4BB-D59A-F257-013D-F2206417EE8B}"/>
              </a:ext>
            </a:extLst>
          </p:cNvPr>
          <p:cNvSpPr/>
          <p:nvPr/>
        </p:nvSpPr>
        <p:spPr>
          <a:xfrm>
            <a:off x="4491182" y="4245122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F68011-A152-D21F-B350-792993D3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Detached</a:t>
            </a:r>
            <a:r>
              <a:rPr lang="de-DE" dirty="0"/>
              <a:t> HEAD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A33053-9D2A-A38F-8C29-14A8CBBAF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Wenn der Head direkt einen Commit referenziert und keinen Branch, so befindet man sich im „</a:t>
            </a:r>
            <a:r>
              <a:rPr lang="de-DE" sz="2000" dirty="0" err="1"/>
              <a:t>detached</a:t>
            </a:r>
            <a:r>
              <a:rPr lang="de-DE" sz="2000" dirty="0"/>
              <a:t> HEAD </a:t>
            </a:r>
            <a:r>
              <a:rPr lang="de-DE" sz="2000" dirty="0" err="1"/>
              <a:t>state</a:t>
            </a:r>
            <a:r>
              <a:rPr lang="de-DE" sz="2000" dirty="0"/>
              <a:t>“.</a:t>
            </a:r>
          </a:p>
          <a:p>
            <a:r>
              <a:rPr lang="de-DE" sz="2000" dirty="0"/>
              <a:t>Es können weiterhin </a:t>
            </a:r>
            <a:r>
              <a:rPr lang="de-DE" sz="2000" dirty="0" err="1"/>
              <a:t>Commits</a:t>
            </a:r>
            <a:r>
              <a:rPr lang="de-DE" sz="2000" dirty="0"/>
              <a:t> durchgeführt werden.</a:t>
            </a:r>
          </a:p>
          <a:p>
            <a:r>
              <a:rPr lang="de-DE" sz="2000" dirty="0"/>
              <a:t>Wenn der Head diese jedoch verlässt, so vergisst Git, dass diese existieren.</a:t>
            </a:r>
          </a:p>
          <a:p>
            <a:r>
              <a:rPr lang="de-DE" sz="2000" dirty="0"/>
              <a:t>Wird </a:t>
            </a:r>
            <a:r>
              <a:rPr lang="de-D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git switch</a:t>
            </a:r>
            <a:r>
              <a:rPr lang="de-DE" sz="2000" dirty="0"/>
              <a:t> verwendet (statt </a:t>
            </a:r>
            <a:r>
              <a:rPr lang="de-D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0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sz="2000" dirty="0"/>
              <a:t>), kann nicht versehentlich in den </a:t>
            </a:r>
            <a:r>
              <a:rPr lang="de-DE" sz="2000" dirty="0" err="1"/>
              <a:t>detached</a:t>
            </a:r>
            <a:r>
              <a:rPr lang="de-DE" sz="2000" dirty="0"/>
              <a:t> HEAD State gegangen werden.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FE4E70B6-733D-23F6-ADBA-995386FFDDE6}"/>
              </a:ext>
            </a:extLst>
          </p:cNvPr>
          <p:cNvGrpSpPr/>
          <p:nvPr/>
        </p:nvGrpSpPr>
        <p:grpSpPr>
          <a:xfrm>
            <a:off x="942730" y="5611351"/>
            <a:ext cx="678443" cy="834156"/>
            <a:chOff x="8508806" y="1088308"/>
            <a:chExt cx="678443" cy="834156"/>
          </a:xfrm>
        </p:grpSpPr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8F43FC2E-DFF9-8956-9812-3DAEDCB5BAA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5D6300D5-167C-EB54-3230-D8ECE260946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32" name="Rechteck: abgerundete Ecken 131">
            <a:extLst>
              <a:ext uri="{FF2B5EF4-FFF2-40B4-BE49-F238E27FC236}">
                <a16:creationId xmlns:a16="http://schemas.microsoft.com/office/drawing/2014/main" id="{C00F27C9-7B4A-955B-F3C6-9945ADE44190}"/>
              </a:ext>
            </a:extLst>
          </p:cNvPr>
          <p:cNvSpPr/>
          <p:nvPr/>
        </p:nvSpPr>
        <p:spPr>
          <a:xfrm>
            <a:off x="1843115" y="569338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7039893B-94D4-A82A-5C6A-9BD856A8F7D4}"/>
              </a:ext>
            </a:extLst>
          </p:cNvPr>
          <p:cNvCxnSpPr>
            <a:cxnSpLocks/>
            <a:stCxn id="132" idx="1"/>
          </p:cNvCxnSpPr>
          <p:nvPr/>
        </p:nvCxnSpPr>
        <p:spPr>
          <a:xfrm flipH="1">
            <a:off x="1621173" y="5832724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BB194E35-8CDD-3034-719D-C397A26F5749}"/>
              </a:ext>
            </a:extLst>
          </p:cNvPr>
          <p:cNvSpPr/>
          <p:nvPr/>
        </p:nvSpPr>
        <p:spPr>
          <a:xfrm>
            <a:off x="1874452" y="609625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6320A83D-2B38-6986-8227-4F24797CCA5A}"/>
              </a:ext>
            </a:extLst>
          </p:cNvPr>
          <p:cNvCxnSpPr>
            <a:cxnSpLocks/>
            <a:stCxn id="137" idx="1"/>
          </p:cNvCxnSpPr>
          <p:nvPr/>
        </p:nvCxnSpPr>
        <p:spPr>
          <a:xfrm flipH="1">
            <a:off x="1601369" y="6235589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B0B42198-2B31-38F3-A5E9-3EF40462FDEF}"/>
              </a:ext>
            </a:extLst>
          </p:cNvPr>
          <p:cNvGrpSpPr/>
          <p:nvPr/>
        </p:nvGrpSpPr>
        <p:grpSpPr>
          <a:xfrm>
            <a:off x="4568741" y="5611351"/>
            <a:ext cx="678443" cy="834156"/>
            <a:chOff x="8508806" y="1088308"/>
            <a:chExt cx="678443" cy="834156"/>
          </a:xfrm>
        </p:grpSpPr>
        <p:sp>
          <p:nvSpPr>
            <p:cNvPr id="140" name="Rechteck 139">
              <a:extLst>
                <a:ext uri="{FF2B5EF4-FFF2-40B4-BE49-F238E27FC236}">
                  <a16:creationId xmlns:a16="http://schemas.microsoft.com/office/drawing/2014/main" id="{568C9C2E-F740-32F8-1058-90F6D2CC7695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36bc2</a:t>
              </a:r>
            </a:p>
          </p:txBody>
        </p:sp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2BE1CEB7-F22A-F278-6631-BAD3DF5890F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52CC7A32-EC47-6DA9-54DC-4A5AB5ABBFF0}"/>
              </a:ext>
            </a:extLst>
          </p:cNvPr>
          <p:cNvGrpSpPr/>
          <p:nvPr/>
        </p:nvGrpSpPr>
        <p:grpSpPr>
          <a:xfrm>
            <a:off x="4570718" y="4332381"/>
            <a:ext cx="678443" cy="834156"/>
            <a:chOff x="8508806" y="1088308"/>
            <a:chExt cx="678443" cy="834156"/>
          </a:xfrm>
        </p:grpSpPr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F0E8CC1D-2EE2-E675-E904-4C77C4B6028E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44" name="Rechteck 143">
              <a:extLst>
                <a:ext uri="{FF2B5EF4-FFF2-40B4-BE49-F238E27FC236}">
                  <a16:creationId xmlns:a16="http://schemas.microsoft.com/office/drawing/2014/main" id="{B7AC4F06-75AE-9D9A-1813-7569F682D56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860AD44B-8642-2C26-D732-1A1A50FCFB59}"/>
              </a:ext>
            </a:extLst>
          </p:cNvPr>
          <p:cNvCxnSpPr>
            <a:cxnSpLocks/>
            <a:stCxn id="143" idx="2"/>
            <a:endCxn id="140" idx="0"/>
          </p:cNvCxnSpPr>
          <p:nvPr/>
        </p:nvCxnSpPr>
        <p:spPr>
          <a:xfrm flipH="1">
            <a:off x="4907963" y="5166537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hteck: abgerundete Ecken 146">
            <a:extLst>
              <a:ext uri="{FF2B5EF4-FFF2-40B4-BE49-F238E27FC236}">
                <a16:creationId xmlns:a16="http://schemas.microsoft.com/office/drawing/2014/main" id="{4BB25C73-0C3B-AC2F-EE30-CF1230822043}"/>
              </a:ext>
            </a:extLst>
          </p:cNvPr>
          <p:cNvSpPr/>
          <p:nvPr/>
        </p:nvSpPr>
        <p:spPr>
          <a:xfrm>
            <a:off x="5469126" y="5650980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BD018D3-D1F0-0AC1-486A-F8493BA3A5D2}"/>
              </a:ext>
            </a:extLst>
          </p:cNvPr>
          <p:cNvCxnSpPr>
            <a:cxnSpLocks/>
            <a:stCxn id="147" idx="1"/>
          </p:cNvCxnSpPr>
          <p:nvPr/>
        </p:nvCxnSpPr>
        <p:spPr>
          <a:xfrm flipH="1">
            <a:off x="5247184" y="5790319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9" name="Rechteck: abgerundete Ecken 148">
            <a:extLst>
              <a:ext uri="{FF2B5EF4-FFF2-40B4-BE49-F238E27FC236}">
                <a16:creationId xmlns:a16="http://schemas.microsoft.com/office/drawing/2014/main" id="{67FABDE3-80BB-8DE7-F0FF-29763682F18B}"/>
              </a:ext>
            </a:extLst>
          </p:cNvPr>
          <p:cNvSpPr/>
          <p:nvPr/>
        </p:nvSpPr>
        <p:spPr>
          <a:xfrm>
            <a:off x="5519014" y="4588019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83A116C4-F53D-9ECA-B250-F4368A1A7A23}"/>
              </a:ext>
            </a:extLst>
          </p:cNvPr>
          <p:cNvCxnSpPr>
            <a:cxnSpLocks/>
            <a:stCxn id="149" idx="1"/>
          </p:cNvCxnSpPr>
          <p:nvPr/>
        </p:nvCxnSpPr>
        <p:spPr>
          <a:xfrm flipH="1">
            <a:off x="5245931" y="4727358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532935A8-F813-ED07-30B6-74BC379CED23}"/>
              </a:ext>
            </a:extLst>
          </p:cNvPr>
          <p:cNvGrpSpPr/>
          <p:nvPr/>
        </p:nvGrpSpPr>
        <p:grpSpPr>
          <a:xfrm>
            <a:off x="2663215" y="4740666"/>
            <a:ext cx="1453776" cy="1815356"/>
            <a:chOff x="6874281" y="2039372"/>
            <a:chExt cx="1453776" cy="1815356"/>
          </a:xfrm>
        </p:grpSpPr>
        <p:pic>
          <p:nvPicPr>
            <p:cNvPr id="152" name="Grafik 151" descr="Kamera mit einfarbiger Füllung">
              <a:extLst>
                <a:ext uri="{FF2B5EF4-FFF2-40B4-BE49-F238E27FC236}">
                  <a16:creationId xmlns:a16="http://schemas.microsoft.com/office/drawing/2014/main" id="{FFF114BA-F8A0-7E6D-3F88-6FC9A33E0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153" name="Pfeil: nach rechts 152">
              <a:extLst>
                <a:ext uri="{FF2B5EF4-FFF2-40B4-BE49-F238E27FC236}">
                  <a16:creationId xmlns:a16="http://schemas.microsoft.com/office/drawing/2014/main" id="{BA184FF2-DC16-EBAD-A6CA-D343C906D68A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</p:txBody>
        </p:sp>
      </p:grpSp>
      <p:pic>
        <p:nvPicPr>
          <p:cNvPr id="156" name="Grafik 155" descr="Hammer mit einfarbiger Füllung">
            <a:extLst>
              <a:ext uri="{FF2B5EF4-FFF2-40B4-BE49-F238E27FC236}">
                <a16:creationId xmlns:a16="http://schemas.microsoft.com/office/drawing/2014/main" id="{2914B488-660D-291F-D3D7-9114D63EF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73287" y="4575560"/>
            <a:ext cx="717125" cy="717125"/>
          </a:xfrm>
          <a:prstGeom prst="rect">
            <a:avLst/>
          </a:prstGeom>
        </p:spPr>
      </p:pic>
      <p:sp>
        <p:nvSpPr>
          <p:cNvPr id="158" name="Pfeil: nach rechts 157">
            <a:extLst>
              <a:ext uri="{FF2B5EF4-FFF2-40B4-BE49-F238E27FC236}">
                <a16:creationId xmlns:a16="http://schemas.microsoft.com/office/drawing/2014/main" id="{772773DC-FF19-0F3D-ED59-FAF169710B98}"/>
              </a:ext>
            </a:extLst>
          </p:cNvPr>
          <p:cNvSpPr/>
          <p:nvPr/>
        </p:nvSpPr>
        <p:spPr>
          <a:xfrm>
            <a:off x="6478912" y="5326210"/>
            <a:ext cx="1833009" cy="12197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</a:t>
            </a:r>
            <a:r>
              <a:rPr lang="de-DE" dirty="0" err="1"/>
              <a:t>checkout</a:t>
            </a:r>
            <a:r>
              <a:rPr lang="de-DE" dirty="0"/>
              <a:t> master</a:t>
            </a:r>
          </a:p>
        </p:txBody>
      </p:sp>
      <p:sp>
        <p:nvSpPr>
          <p:cNvPr id="159" name="Rechteck: abgerundete Ecken 158">
            <a:extLst>
              <a:ext uri="{FF2B5EF4-FFF2-40B4-BE49-F238E27FC236}">
                <a16:creationId xmlns:a16="http://schemas.microsoft.com/office/drawing/2014/main" id="{A0432155-2041-54E2-3507-6228F84D6E4D}"/>
              </a:ext>
            </a:extLst>
          </p:cNvPr>
          <p:cNvSpPr/>
          <p:nvPr/>
        </p:nvSpPr>
        <p:spPr>
          <a:xfrm>
            <a:off x="8489009" y="3984337"/>
            <a:ext cx="1062586" cy="1226891"/>
          </a:xfrm>
          <a:prstGeom prst="round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DF880F94-FB6E-10E9-9ECC-6A00E6F51E58}"/>
              </a:ext>
            </a:extLst>
          </p:cNvPr>
          <p:cNvGrpSpPr/>
          <p:nvPr/>
        </p:nvGrpSpPr>
        <p:grpSpPr>
          <a:xfrm>
            <a:off x="8688310" y="5478509"/>
            <a:ext cx="678443" cy="834156"/>
            <a:chOff x="8508806" y="1088308"/>
            <a:chExt cx="678443" cy="834156"/>
          </a:xfrm>
        </p:grpSpPr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07022C1-6F6D-31D9-BDC0-BAD2106F597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98A16707-8A98-CA5E-315A-A7FCFC03C20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63" name="Gruppieren 162">
            <a:extLst>
              <a:ext uri="{FF2B5EF4-FFF2-40B4-BE49-F238E27FC236}">
                <a16:creationId xmlns:a16="http://schemas.microsoft.com/office/drawing/2014/main" id="{6E9AF1B2-CAB5-360D-228D-D9ADB8DCBDD7}"/>
              </a:ext>
            </a:extLst>
          </p:cNvPr>
          <p:cNvGrpSpPr/>
          <p:nvPr/>
        </p:nvGrpSpPr>
        <p:grpSpPr>
          <a:xfrm>
            <a:off x="8690287" y="4199539"/>
            <a:ext cx="678443" cy="834156"/>
            <a:chOff x="8508806" y="1088308"/>
            <a:chExt cx="678443" cy="834156"/>
          </a:xfrm>
        </p:grpSpPr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A24AFCA6-929F-FD1F-32F4-DD05D2FC119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bg1">
                      <a:lumMod val="50000"/>
                    </a:schemeClr>
                  </a:solidFill>
                </a:rPr>
                <a:t>7701c</a:t>
              </a:r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E92709A1-101C-9691-A506-A50091DB6A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764B22AF-57AA-DBDD-CF81-C7ACAD38EBB8}"/>
              </a:ext>
            </a:extLst>
          </p:cNvPr>
          <p:cNvCxnSpPr>
            <a:cxnSpLocks/>
            <a:stCxn id="164" idx="2"/>
            <a:endCxn id="161" idx="0"/>
          </p:cNvCxnSpPr>
          <p:nvPr/>
        </p:nvCxnSpPr>
        <p:spPr>
          <a:xfrm flipH="1">
            <a:off x="9027532" y="5033695"/>
            <a:ext cx="1977" cy="4448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Rechteck: abgerundete Ecken 166">
            <a:extLst>
              <a:ext uri="{FF2B5EF4-FFF2-40B4-BE49-F238E27FC236}">
                <a16:creationId xmlns:a16="http://schemas.microsoft.com/office/drawing/2014/main" id="{5FA89798-7FEE-9D7C-D50E-2E01E1572433}"/>
              </a:ext>
            </a:extLst>
          </p:cNvPr>
          <p:cNvSpPr/>
          <p:nvPr/>
        </p:nvSpPr>
        <p:spPr>
          <a:xfrm>
            <a:off x="9618206" y="580324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F85B89A2-8439-8FFC-F68F-BCC70EE97524}"/>
              </a:ext>
            </a:extLst>
          </p:cNvPr>
          <p:cNvCxnSpPr>
            <a:cxnSpLocks/>
            <a:stCxn id="167" idx="1"/>
          </p:cNvCxnSpPr>
          <p:nvPr/>
        </p:nvCxnSpPr>
        <p:spPr>
          <a:xfrm flipH="1">
            <a:off x="9396264" y="5942587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9" name="Rechteck: abgerundete Ecken 168">
            <a:extLst>
              <a:ext uri="{FF2B5EF4-FFF2-40B4-BE49-F238E27FC236}">
                <a16:creationId xmlns:a16="http://schemas.microsoft.com/office/drawing/2014/main" id="{260B24CB-0B54-8B5D-52D1-46CFEBB5FEA1}"/>
              </a:ext>
            </a:extLst>
          </p:cNvPr>
          <p:cNvSpPr/>
          <p:nvPr/>
        </p:nvSpPr>
        <p:spPr>
          <a:xfrm>
            <a:off x="10501286" y="5786570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96456175-17FA-C0B9-3CC1-91DEC3737B99}"/>
              </a:ext>
            </a:extLst>
          </p:cNvPr>
          <p:cNvCxnSpPr>
            <a:cxnSpLocks/>
            <a:stCxn id="169" idx="1"/>
          </p:cNvCxnSpPr>
          <p:nvPr/>
        </p:nvCxnSpPr>
        <p:spPr>
          <a:xfrm flipH="1">
            <a:off x="10228203" y="5925909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1" name="Textfeld 170">
            <a:extLst>
              <a:ext uri="{FF2B5EF4-FFF2-40B4-BE49-F238E27FC236}">
                <a16:creationId xmlns:a16="http://schemas.microsoft.com/office/drawing/2014/main" id="{FF1EB754-C7EF-79A9-0312-13FA90F9D7D7}"/>
              </a:ext>
            </a:extLst>
          </p:cNvPr>
          <p:cNvSpPr txBox="1"/>
          <p:nvPr/>
        </p:nvSpPr>
        <p:spPr>
          <a:xfrm>
            <a:off x="10316193" y="3984337"/>
            <a:ext cx="19071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Ein nicht referenzierter Commit wird von git Befehlen wie git log nicht angezeigt. Er ist „vergessen“.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38B105F-983B-B982-C14C-3F4AAEED8081}"/>
              </a:ext>
            </a:extLst>
          </p:cNvPr>
          <p:cNvGrpSpPr/>
          <p:nvPr/>
        </p:nvGrpSpPr>
        <p:grpSpPr>
          <a:xfrm>
            <a:off x="5245996" y="6053909"/>
            <a:ext cx="879934" cy="278678"/>
            <a:chOff x="8020321" y="5903525"/>
            <a:chExt cx="879934" cy="278678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F1F7007-F36A-5636-C6C9-661DA0F05EF0}"/>
                </a:ext>
              </a:extLst>
            </p:cNvPr>
            <p:cNvSpPr/>
            <p:nvPr/>
          </p:nvSpPr>
          <p:spPr>
            <a:xfrm>
              <a:off x="8293404" y="5903525"/>
              <a:ext cx="606851" cy="278678"/>
            </a:xfrm>
            <a:prstGeom prst="round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bg1">
                      <a:lumMod val="75000"/>
                    </a:schemeClr>
                  </a:solidFill>
                </a:rPr>
                <a:t>HEAD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4665B56-D71B-5150-ECEB-B65DE9329E3F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8020321" y="6042864"/>
              <a:ext cx="273083" cy="0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A8D7BC6-3730-E18E-FAE2-0B487BA53745}"/>
              </a:ext>
            </a:extLst>
          </p:cNvPr>
          <p:cNvGrpSpPr/>
          <p:nvPr/>
        </p:nvGrpSpPr>
        <p:grpSpPr>
          <a:xfrm>
            <a:off x="9372585" y="4436221"/>
            <a:ext cx="879934" cy="278678"/>
            <a:chOff x="8020321" y="5903525"/>
            <a:chExt cx="879934" cy="278678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2EA31284-BB76-0141-EA37-6B20E8EC5B93}"/>
                </a:ext>
              </a:extLst>
            </p:cNvPr>
            <p:cNvSpPr/>
            <p:nvPr/>
          </p:nvSpPr>
          <p:spPr>
            <a:xfrm>
              <a:off x="8293404" y="5903525"/>
              <a:ext cx="606851" cy="278678"/>
            </a:xfrm>
            <a:prstGeom prst="round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>
                  <a:solidFill>
                    <a:schemeClr val="bg1">
                      <a:lumMod val="75000"/>
                    </a:schemeClr>
                  </a:solidFill>
                </a:rPr>
                <a:t>HEAD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40F12BEA-0A8F-DA50-B5A3-058B821FC6E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8020321" y="6042864"/>
              <a:ext cx="273083" cy="0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3509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7FB9C-F4B3-0E80-63C8-CF86DA01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1529AD-1892-C392-47C6-F20CCC84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Tags referenzieren dauerhaft einen Commit (oder anderes Objekt). Sie werden oft für Versionsnummern verwendet.</a:t>
            </a:r>
          </a:p>
          <a:p>
            <a:r>
              <a:rPr lang="de-DE" dirty="0"/>
              <a:t>Neuen Tag anlegen: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Tag löschen: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-d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Tag mit Nachricht (</a:t>
            </a:r>
            <a:r>
              <a:rPr lang="de-DE" dirty="0" err="1"/>
              <a:t>Annotated</a:t>
            </a:r>
            <a:r>
              <a:rPr lang="de-DE" dirty="0"/>
              <a:t> Tag):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–m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msg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dirty="0"/>
              <a:t>Tags auflisten mit 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tag –l [-n9]</a:t>
            </a:r>
          </a:p>
          <a:p>
            <a:r>
              <a:rPr lang="de-DE" dirty="0"/>
              <a:t>Einzelnen Tag zeigen: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show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tagname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38458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7079D-AC17-AFA9-F2BC-EA88B3C0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Referenzen umsetzen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74AF77-B044-F6F5-D3BD-C9F5BA8C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reset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hard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[&lt;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&gt;] </a:t>
            </a:r>
            <a:r>
              <a:rPr lang="de-DE" dirty="0"/>
              <a:t>wird der mit HEAD referenzierte Branch auf einen </a:t>
            </a:r>
            <a:r>
              <a:rPr lang="de-DE" dirty="0" err="1"/>
              <a:t>commit</a:t>
            </a:r>
            <a:r>
              <a:rPr lang="de-DE" dirty="0"/>
              <a:t> gesetzt. Auch der Index und der Working Tree werden auf diesen </a:t>
            </a:r>
            <a:r>
              <a:rPr lang="de-DE" dirty="0" err="1"/>
              <a:t>commit</a:t>
            </a:r>
            <a:r>
              <a:rPr lang="de-DE" dirty="0"/>
              <a:t> gesetzt.</a:t>
            </a:r>
          </a:p>
          <a:p>
            <a:r>
              <a:rPr lang="de-DE" dirty="0"/>
              <a:t>Ausgewählte Liste der Optionen: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hard</a:t>
            </a:r>
            <a:r>
              <a:rPr lang="de-DE" dirty="0"/>
              <a:t>:   Referenz + Index/</a:t>
            </a:r>
            <a:r>
              <a:rPr lang="de-DE" dirty="0" err="1"/>
              <a:t>Staging</a:t>
            </a:r>
            <a:r>
              <a:rPr lang="de-DE" dirty="0"/>
              <a:t> Area + Working Tree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--mixed</a:t>
            </a:r>
            <a:r>
              <a:rPr lang="de-DE" dirty="0">
                <a:sym typeface="Wingdings" panose="05000000000000000000" pitchFamily="2" charset="2"/>
              </a:rPr>
              <a:t>:</a:t>
            </a:r>
            <a:r>
              <a:rPr lang="de-DE" dirty="0"/>
              <a:t> Referenz + Index /</a:t>
            </a:r>
            <a:r>
              <a:rPr lang="de-DE" dirty="0" err="1"/>
              <a:t>Staging</a:t>
            </a:r>
            <a:r>
              <a:rPr lang="de-DE" dirty="0"/>
              <a:t> Area 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default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--soft</a:t>
            </a:r>
            <a:r>
              <a:rPr lang="de-DE" dirty="0"/>
              <a:t>:   Referenz</a:t>
            </a:r>
          </a:p>
          <a:p>
            <a:r>
              <a:rPr lang="de-DE" dirty="0"/>
              <a:t>Mit diesem Befehlt können viele Operationen rückgängig gemacht werden, indem die alten, „vergessenen“ </a:t>
            </a:r>
            <a:r>
              <a:rPr lang="de-DE" dirty="0" err="1"/>
              <a:t>Commits</a:t>
            </a:r>
            <a:r>
              <a:rPr lang="de-DE" dirty="0"/>
              <a:t> angesteuert werden.</a:t>
            </a:r>
          </a:p>
        </p:txBody>
      </p:sp>
    </p:spTree>
    <p:extLst>
      <p:ext uri="{BB962C8B-B14F-4D97-AF65-F5344CB8AC3E}">
        <p14:creationId xmlns:p14="http://schemas.microsoft.com/office/powerpoint/2010/main" val="65661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A3B9A-A246-3743-13A6-2EC95F38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Ziele eines Versionsverwaltungssystems</a:t>
            </a:r>
            <a:br>
              <a:rPr lang="de-DE" dirty="0"/>
            </a:br>
            <a:r>
              <a:rPr lang="de-DE" dirty="0"/>
              <a:t>/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(VCS)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F8A517-BAAD-9238-FFF7-43A0A8D82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540000">
            <a:normAutofit fontScale="70000" lnSpcReduction="20000"/>
          </a:bodyPr>
          <a:lstStyle/>
          <a:p>
            <a:r>
              <a:rPr lang="de-DE" dirty="0"/>
              <a:t>Speicherung, Einsicht und Wiederherstellung von verschiedenen Projektversionen. (Wie viele Projektversionen?)</a:t>
            </a:r>
          </a:p>
          <a:p>
            <a:r>
              <a:rPr lang="de-DE" dirty="0"/>
              <a:t>Für Übersicht sorgen.</a:t>
            </a:r>
          </a:p>
          <a:p>
            <a:r>
              <a:rPr lang="de-DE" b="1" dirty="0"/>
              <a:t>Nachverfolgbarkeit</a:t>
            </a:r>
            <a:r>
              <a:rPr lang="de-DE" dirty="0"/>
              <a:t> (Wer erstellte welche Änderung?) mit Begründung</a:t>
            </a:r>
          </a:p>
          <a:p>
            <a:r>
              <a:rPr lang="de-DE" dirty="0"/>
              <a:t>Identitätskontrolle (der Autorenschaft von Versionen)</a:t>
            </a:r>
          </a:p>
          <a:p>
            <a:r>
              <a:rPr lang="de-DE" dirty="0"/>
              <a:t>Sicherheit (Zugang gegenüber Dritten sichern)</a:t>
            </a:r>
          </a:p>
          <a:p>
            <a:r>
              <a:rPr lang="de-DE" b="1" dirty="0"/>
              <a:t>Paralleles</a:t>
            </a:r>
            <a:r>
              <a:rPr lang="de-DE" dirty="0"/>
              <a:t> Arbeiten erlauben</a:t>
            </a:r>
          </a:p>
          <a:p>
            <a:r>
              <a:rPr lang="de-DE" b="1" dirty="0"/>
              <a:t>Einzelnes</a:t>
            </a:r>
            <a:r>
              <a:rPr lang="de-DE" dirty="0"/>
              <a:t> Arbeiten erlauben (ungestört)</a:t>
            </a:r>
          </a:p>
          <a:p>
            <a:r>
              <a:rPr lang="de-DE" b="1" dirty="0"/>
              <a:t>Offline</a:t>
            </a:r>
            <a:r>
              <a:rPr lang="de-DE" dirty="0"/>
              <a:t> Arbeiten ermöglichen (Unabhängigkeit vom Internet)</a:t>
            </a:r>
          </a:p>
          <a:p>
            <a:r>
              <a:rPr lang="de-DE" dirty="0"/>
              <a:t>Umgang mit Speicherplatz klein halten</a:t>
            </a:r>
          </a:p>
          <a:p>
            <a:r>
              <a:rPr lang="de-DE" b="1" dirty="0"/>
              <a:t>Zwischenspeichern von Versionen</a:t>
            </a:r>
            <a:r>
              <a:rPr lang="de-DE" dirty="0"/>
              <a:t>, an denen später gearbeitet werden soll</a:t>
            </a:r>
          </a:p>
          <a:p>
            <a:r>
              <a:rPr lang="de-DE" b="1" dirty="0"/>
              <a:t>Grüne Wiesen</a:t>
            </a:r>
          </a:p>
          <a:p>
            <a:r>
              <a:rPr lang="de-DE" dirty="0"/>
              <a:t>Teamgrößenunabhängigkeit</a:t>
            </a:r>
          </a:p>
          <a:p>
            <a:r>
              <a:rPr lang="de-DE" dirty="0"/>
              <a:t>Kein Verlust von Dateien</a:t>
            </a:r>
          </a:p>
          <a:p>
            <a:r>
              <a:rPr lang="de-DE" dirty="0"/>
              <a:t>Differenz zwischen zwei Projektversion ansehen</a:t>
            </a:r>
          </a:p>
          <a:p>
            <a:r>
              <a:rPr lang="de-DE" b="1" dirty="0"/>
              <a:t>Wartungsfähig bleiben</a:t>
            </a:r>
          </a:p>
          <a:p>
            <a:r>
              <a:rPr lang="de-DE" b="1" dirty="0"/>
              <a:t>CI/CD</a:t>
            </a:r>
          </a:p>
          <a:p>
            <a:r>
              <a:rPr lang="de-DE" b="1" dirty="0"/>
              <a:t>Ständige Verfügbarkeit</a:t>
            </a:r>
          </a:p>
          <a:p>
            <a:r>
              <a:rPr lang="de-DE" b="1" dirty="0"/>
              <a:t>Aufteilung der Projektes in Unterprojekte</a:t>
            </a:r>
          </a:p>
          <a:p>
            <a:r>
              <a:rPr lang="de-DE" b="1" dirty="0" err="1"/>
              <a:t>Mergen</a:t>
            </a:r>
            <a:r>
              <a:rPr lang="de-DE" b="1" dirty="0"/>
              <a:t> von Änderungen</a:t>
            </a:r>
          </a:p>
        </p:txBody>
      </p:sp>
    </p:spTree>
    <p:extLst>
      <p:ext uri="{BB962C8B-B14F-4D97-AF65-F5344CB8AC3E}">
        <p14:creationId xmlns:p14="http://schemas.microsoft.com/office/powerpoint/2010/main" val="3915734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hteck 126">
            <a:extLst>
              <a:ext uri="{FF2B5EF4-FFF2-40B4-BE49-F238E27FC236}">
                <a16:creationId xmlns:a16="http://schemas.microsoft.com/office/drawing/2014/main" id="{AB0DAFA7-1FED-F570-4BAF-BEE3F5784F51}"/>
              </a:ext>
            </a:extLst>
          </p:cNvPr>
          <p:cNvSpPr/>
          <p:nvPr/>
        </p:nvSpPr>
        <p:spPr>
          <a:xfrm>
            <a:off x="9063681" y="2581845"/>
            <a:ext cx="3023027" cy="25056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Pfeil: Fünfeck 134">
            <a:extLst>
              <a:ext uri="{FF2B5EF4-FFF2-40B4-BE49-F238E27FC236}">
                <a16:creationId xmlns:a16="http://schemas.microsoft.com/office/drawing/2014/main" id="{9DE8BAA7-1808-30C5-5D78-B0F1E7E5EEAF}"/>
              </a:ext>
            </a:extLst>
          </p:cNvPr>
          <p:cNvSpPr/>
          <p:nvPr/>
        </p:nvSpPr>
        <p:spPr>
          <a:xfrm>
            <a:off x="6304154" y="2589842"/>
            <a:ext cx="3219091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Pfeil: Fünfeck 133">
            <a:extLst>
              <a:ext uri="{FF2B5EF4-FFF2-40B4-BE49-F238E27FC236}">
                <a16:creationId xmlns:a16="http://schemas.microsoft.com/office/drawing/2014/main" id="{84A09482-FC22-5B3F-80C8-D69F8CBF8BC3}"/>
              </a:ext>
            </a:extLst>
          </p:cNvPr>
          <p:cNvSpPr/>
          <p:nvPr/>
        </p:nvSpPr>
        <p:spPr>
          <a:xfrm>
            <a:off x="3641197" y="2589842"/>
            <a:ext cx="3113771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Pfeil: Fünfeck 132">
            <a:extLst>
              <a:ext uri="{FF2B5EF4-FFF2-40B4-BE49-F238E27FC236}">
                <a16:creationId xmlns:a16="http://schemas.microsoft.com/office/drawing/2014/main" id="{4DC931F1-7D6D-4B1C-9FB5-BF39F1EDDEAD}"/>
              </a:ext>
            </a:extLst>
          </p:cNvPr>
          <p:cNvSpPr/>
          <p:nvPr/>
        </p:nvSpPr>
        <p:spPr>
          <a:xfrm>
            <a:off x="1664077" y="2590420"/>
            <a:ext cx="2357173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Pfeil: Fünfeck 131">
            <a:extLst>
              <a:ext uri="{FF2B5EF4-FFF2-40B4-BE49-F238E27FC236}">
                <a16:creationId xmlns:a16="http://schemas.microsoft.com/office/drawing/2014/main" id="{CA0E0868-0317-1171-BE97-22659B58249A}"/>
              </a:ext>
            </a:extLst>
          </p:cNvPr>
          <p:cNvSpPr/>
          <p:nvPr/>
        </p:nvSpPr>
        <p:spPr>
          <a:xfrm>
            <a:off x="72182" y="2591759"/>
            <a:ext cx="2010038" cy="2495768"/>
          </a:xfrm>
          <a:prstGeom prst="homePlate">
            <a:avLst>
              <a:gd name="adj" fmla="val 15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AFFC4E-B1D2-C608-4784-D03F4B40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auf den Branch ausgecheckt, sondern auf dem Commit und </a:t>
            </a:r>
            <a:r>
              <a:rPr lang="de-DE" dirty="0" err="1"/>
              <a:t>commitet</a:t>
            </a:r>
            <a:r>
              <a:rPr lang="de-DE" dirty="0"/>
              <a:t> - was tun?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94EBC2-F54D-27F5-15BB-D3154D174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Ziel</a:t>
            </a:r>
            <a:r>
              <a:rPr lang="de-DE" dirty="0"/>
              <a:t>: </a:t>
            </a:r>
            <a:r>
              <a:rPr lang="de-DE" dirty="0" err="1"/>
              <a:t>Branchpointer</a:t>
            </a:r>
            <a:r>
              <a:rPr lang="de-DE" dirty="0"/>
              <a:t> an die richtige Stelle verschieben.</a:t>
            </a:r>
          </a:p>
        </p:txBody>
      </p: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95B4E6A4-DA45-079D-1A03-552D8D5A1EA0}"/>
              </a:ext>
            </a:extLst>
          </p:cNvPr>
          <p:cNvGrpSpPr/>
          <p:nvPr/>
        </p:nvGrpSpPr>
        <p:grpSpPr>
          <a:xfrm>
            <a:off x="168746" y="2696006"/>
            <a:ext cx="1634683" cy="2200385"/>
            <a:chOff x="101968" y="3091860"/>
            <a:chExt cx="1634683" cy="2200385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7939AC5-C168-8F0B-85D9-8A0A73F4840C}"/>
                </a:ext>
              </a:extLst>
            </p:cNvPr>
            <p:cNvSpPr/>
            <p:nvPr/>
          </p:nvSpPr>
          <p:spPr>
            <a:xfrm>
              <a:off x="101968" y="3091860"/>
              <a:ext cx="832395" cy="1024505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92127BAE-4D3F-258E-81EA-F0C5AA51417A}"/>
                </a:ext>
              </a:extLst>
            </p:cNvPr>
            <p:cNvGrpSpPr/>
            <p:nvPr/>
          </p:nvGrpSpPr>
          <p:grpSpPr>
            <a:xfrm>
              <a:off x="179527" y="4458089"/>
              <a:ext cx="678443" cy="834156"/>
              <a:chOff x="8508806" y="1088308"/>
              <a:chExt cx="678443" cy="834156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A8BF6C28-A6AA-BFB0-CFF3-9FFCA236578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5FB95B96-CA0F-F525-EF9F-D53E818CE4D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4FD91A5-155A-02F4-94A8-B78753670984}"/>
                </a:ext>
              </a:extLst>
            </p:cNvPr>
            <p:cNvGrpSpPr/>
            <p:nvPr/>
          </p:nvGrpSpPr>
          <p:grpSpPr>
            <a:xfrm>
              <a:off x="181504" y="3179119"/>
              <a:ext cx="678443" cy="834156"/>
              <a:chOff x="8508806" y="1088308"/>
              <a:chExt cx="678443" cy="834156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A9A74676-8E35-B33C-B9A2-7CC9E6B5C5FB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062F7037-CCC8-261A-397B-165B1ACAA2C5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38623FD0-DA51-4DC0-5AEC-C4050E9492A9}"/>
                </a:ext>
              </a:extLst>
            </p:cNvPr>
            <p:cNvCxnSpPr>
              <a:cxnSpLocks/>
              <a:stCxn id="16" idx="2"/>
              <a:endCxn id="13" idx="0"/>
            </p:cNvCxnSpPr>
            <p:nvPr/>
          </p:nvCxnSpPr>
          <p:spPr>
            <a:xfrm flipH="1">
              <a:off x="518749" y="4013275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3C36054-6C68-5974-0D49-C994A5CFBE07}"/>
                </a:ext>
              </a:extLst>
            </p:cNvPr>
            <p:cNvSpPr/>
            <p:nvPr/>
          </p:nvSpPr>
          <p:spPr>
            <a:xfrm>
              <a:off x="1079912" y="4730811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16093653-6887-619F-3193-4FC8CE258EAC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857970" y="4870150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18EB61A-6271-612C-D151-8194A269FA26}"/>
                </a:ext>
              </a:extLst>
            </p:cNvPr>
            <p:cNvSpPr/>
            <p:nvPr/>
          </p:nvSpPr>
          <p:spPr>
            <a:xfrm>
              <a:off x="1129800" y="3434757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9F095E9B-846B-CF2E-139E-D0430379D88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856717" y="3574096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F48FBE1E-A470-FC13-7620-F7DBCEACCB4F}"/>
              </a:ext>
            </a:extLst>
          </p:cNvPr>
          <p:cNvGrpSpPr/>
          <p:nvPr/>
        </p:nvGrpSpPr>
        <p:grpSpPr>
          <a:xfrm>
            <a:off x="2130398" y="2783265"/>
            <a:ext cx="1557124" cy="2113126"/>
            <a:chOff x="3796068" y="4451134"/>
            <a:chExt cx="1557124" cy="2113126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8627E5A3-12D0-7569-2351-4D06750BEDE2}"/>
                </a:ext>
              </a:extLst>
            </p:cNvPr>
            <p:cNvGrpSpPr/>
            <p:nvPr/>
          </p:nvGrpSpPr>
          <p:grpSpPr>
            <a:xfrm>
              <a:off x="3796068" y="5730104"/>
              <a:ext cx="678443" cy="834156"/>
              <a:chOff x="8508806" y="1088308"/>
              <a:chExt cx="678443" cy="834156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8242344A-37A2-68E5-164F-C4958003B55A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36bc2</a:t>
                </a: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CDA9ECDD-1919-351E-C49D-193F12E30EA8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F105B045-43BA-8D7C-835E-50C149ECB13D}"/>
                </a:ext>
              </a:extLst>
            </p:cNvPr>
            <p:cNvGrpSpPr/>
            <p:nvPr/>
          </p:nvGrpSpPr>
          <p:grpSpPr>
            <a:xfrm>
              <a:off x="3798045" y="4451134"/>
              <a:ext cx="678443" cy="834156"/>
              <a:chOff x="8508806" y="1088308"/>
              <a:chExt cx="678443" cy="834156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6FA5F1B0-B21E-F494-A3E0-1611E67F697D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B0D47525-FC5A-CDA1-A47F-8658EF19077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C8B0CA0-6BDB-7F92-0B08-56CE796E898B}"/>
                </a:ext>
              </a:extLst>
            </p:cNvPr>
            <p:cNvCxnSpPr>
              <a:cxnSpLocks/>
              <a:stCxn id="50" idx="2"/>
              <a:endCxn id="47" idx="0"/>
            </p:cNvCxnSpPr>
            <p:nvPr/>
          </p:nvCxnSpPr>
          <p:spPr>
            <a:xfrm flipH="1">
              <a:off x="4135290" y="5285290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D61FAFA9-8B1B-C333-5E8F-F427036CC1DE}"/>
                </a:ext>
              </a:extLst>
            </p:cNvPr>
            <p:cNvSpPr/>
            <p:nvPr/>
          </p:nvSpPr>
          <p:spPr>
            <a:xfrm>
              <a:off x="4696453" y="600282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4E21EC4A-E7FE-12EC-6AB4-05E000687EAD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4474511" y="614216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E8BB406D-C904-8FE3-77D4-A795CACE6503}"/>
                </a:ext>
              </a:extLst>
            </p:cNvPr>
            <p:cNvSpPr/>
            <p:nvPr/>
          </p:nvSpPr>
          <p:spPr>
            <a:xfrm>
              <a:off x="4746341" y="4920523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5FB3B2E-3A15-89EF-5479-01B66DD2B348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>
              <a:off x="4473258" y="5059862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Rechteck: abgerundete Ecken 56">
              <a:extLst>
                <a:ext uri="{FF2B5EF4-FFF2-40B4-BE49-F238E27FC236}">
                  <a16:creationId xmlns:a16="http://schemas.microsoft.com/office/drawing/2014/main" id="{18A3E249-33B1-88F4-A3EF-7E414EB877BB}"/>
                </a:ext>
              </a:extLst>
            </p:cNvPr>
            <p:cNvSpPr/>
            <p:nvPr/>
          </p:nvSpPr>
          <p:spPr>
            <a:xfrm>
              <a:off x="4746341" y="4502507"/>
              <a:ext cx="606851" cy="2786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/>
                <a:t>here</a:t>
              </a:r>
              <a:endParaRPr lang="de-DE" sz="900" dirty="0"/>
            </a:p>
          </p:txBody>
        </p: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12311B48-0193-9605-6997-72025759CED3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H="1">
              <a:off x="4473258" y="4641846"/>
              <a:ext cx="273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C4B5887E-08F0-07E5-05AB-DF5587E430AB}"/>
              </a:ext>
            </a:extLst>
          </p:cNvPr>
          <p:cNvGrpSpPr/>
          <p:nvPr/>
        </p:nvGrpSpPr>
        <p:grpSpPr>
          <a:xfrm>
            <a:off x="4061597" y="2783265"/>
            <a:ext cx="2368185" cy="2113126"/>
            <a:chOff x="6279330" y="4446117"/>
            <a:chExt cx="2368185" cy="2113126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C5F2D3F9-DF5A-66E4-FF03-BDD48ADE8516}"/>
                </a:ext>
              </a:extLst>
            </p:cNvPr>
            <p:cNvGrpSpPr/>
            <p:nvPr/>
          </p:nvGrpSpPr>
          <p:grpSpPr>
            <a:xfrm>
              <a:off x="6279330" y="5725087"/>
              <a:ext cx="678443" cy="834156"/>
              <a:chOff x="8508806" y="1088308"/>
              <a:chExt cx="678443" cy="834156"/>
            </a:xfrm>
          </p:grpSpPr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00793972-4768-E70E-4BC0-0A887E2E0118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7E1EB25-36F6-1396-9D53-0DC263AD5AE5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37930588-018B-D45C-5DB1-0794A55D3DC9}"/>
                </a:ext>
              </a:extLst>
            </p:cNvPr>
            <p:cNvGrpSpPr/>
            <p:nvPr/>
          </p:nvGrpSpPr>
          <p:grpSpPr>
            <a:xfrm>
              <a:off x="6281307" y="4446117"/>
              <a:ext cx="678443" cy="834156"/>
              <a:chOff x="8508806" y="1088308"/>
              <a:chExt cx="678443" cy="834156"/>
            </a:xfrm>
          </p:grpSpPr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9B878D71-6A60-95E9-70BB-DE10307432F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6EA5397-6596-49E5-91D6-EB9516215519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8E785A2E-7176-AB2D-1B25-C638A616F302}"/>
                </a:ext>
              </a:extLst>
            </p:cNvPr>
            <p:cNvCxnSpPr>
              <a:cxnSpLocks/>
              <a:stCxn id="63" idx="2"/>
              <a:endCxn id="60" idx="0"/>
            </p:cNvCxnSpPr>
            <p:nvPr/>
          </p:nvCxnSpPr>
          <p:spPr>
            <a:xfrm flipH="1">
              <a:off x="6618552" y="5280273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echteck: abgerundete Ecken 65">
              <a:extLst>
                <a:ext uri="{FF2B5EF4-FFF2-40B4-BE49-F238E27FC236}">
                  <a16:creationId xmlns:a16="http://schemas.microsoft.com/office/drawing/2014/main" id="{0A942A95-CC1D-715B-2B03-B1BEBAC08930}"/>
                </a:ext>
              </a:extLst>
            </p:cNvPr>
            <p:cNvSpPr/>
            <p:nvPr/>
          </p:nvSpPr>
          <p:spPr>
            <a:xfrm>
              <a:off x="7179715" y="599780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9F71145-9AFB-9190-3DBC-D177CD80B987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flipH="1">
              <a:off x="6957773" y="613714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8" name="Rechteck: abgerundete Ecken 67">
              <a:extLst>
                <a:ext uri="{FF2B5EF4-FFF2-40B4-BE49-F238E27FC236}">
                  <a16:creationId xmlns:a16="http://schemas.microsoft.com/office/drawing/2014/main" id="{AA259A61-221E-5580-2515-1C5DBDD33C9F}"/>
                </a:ext>
              </a:extLst>
            </p:cNvPr>
            <p:cNvSpPr/>
            <p:nvPr/>
          </p:nvSpPr>
          <p:spPr>
            <a:xfrm>
              <a:off x="8040664" y="5995618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F4111481-AA19-910C-6D52-DFF361C57D8F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flipH="1">
              <a:off x="7767581" y="6134957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0" name="Rechteck: abgerundete Ecken 69">
              <a:extLst>
                <a:ext uri="{FF2B5EF4-FFF2-40B4-BE49-F238E27FC236}">
                  <a16:creationId xmlns:a16="http://schemas.microsoft.com/office/drawing/2014/main" id="{9DC15203-8055-7A9B-AF17-888C347136EA}"/>
                </a:ext>
              </a:extLst>
            </p:cNvPr>
            <p:cNvSpPr/>
            <p:nvPr/>
          </p:nvSpPr>
          <p:spPr>
            <a:xfrm>
              <a:off x="7229603" y="4497490"/>
              <a:ext cx="606851" cy="2786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/>
                <a:t>here</a:t>
              </a:r>
              <a:endParaRPr lang="de-DE" sz="900" dirty="0"/>
            </a:p>
          </p:txBody>
        </p: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BD117A16-A6A0-3289-BE70-820BF8CAAE00}"/>
                </a:ext>
              </a:extLst>
            </p:cNvPr>
            <p:cNvCxnSpPr>
              <a:cxnSpLocks/>
              <a:stCxn id="70" idx="1"/>
            </p:cNvCxnSpPr>
            <p:nvPr/>
          </p:nvCxnSpPr>
          <p:spPr>
            <a:xfrm flipH="1">
              <a:off x="6956520" y="4636829"/>
              <a:ext cx="273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DAD6E689-C88B-0CAD-F3DB-8EE003CF53C3}"/>
                </a:ext>
              </a:extLst>
            </p:cNvPr>
            <p:cNvGrpSpPr/>
            <p:nvPr/>
          </p:nvGrpSpPr>
          <p:grpSpPr>
            <a:xfrm>
              <a:off x="6972499" y="4905259"/>
              <a:ext cx="879934" cy="278678"/>
              <a:chOff x="8020321" y="5903525"/>
              <a:chExt cx="879934" cy="278678"/>
            </a:xfrm>
          </p:grpSpPr>
          <p:sp>
            <p:nvSpPr>
              <p:cNvPr id="77" name="Rechteck: abgerundete Ecken 76">
                <a:extLst>
                  <a:ext uri="{FF2B5EF4-FFF2-40B4-BE49-F238E27FC236}">
                    <a16:creationId xmlns:a16="http://schemas.microsoft.com/office/drawing/2014/main" id="{30719BE6-B229-F383-70F6-B2401056B61F}"/>
                  </a:ext>
                </a:extLst>
              </p:cNvPr>
              <p:cNvSpPr/>
              <p:nvPr/>
            </p:nvSpPr>
            <p:spPr>
              <a:xfrm>
                <a:off x="8293404" y="5903525"/>
                <a:ext cx="606851" cy="278678"/>
              </a:xfrm>
              <a:prstGeom prst="roundRect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>
                    <a:solidFill>
                      <a:schemeClr val="bg1">
                        <a:lumMod val="75000"/>
                      </a:schemeClr>
                    </a:solidFill>
                  </a:rPr>
                  <a:t>HEAD</a:t>
                </a:r>
              </a:p>
            </p:txBody>
          </p: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945915A7-18E9-C227-EE9D-6B49460514DC}"/>
                  </a:ext>
                </a:extLst>
              </p:cNvPr>
              <p:cNvCxnSpPr>
                <a:cxnSpLocks/>
                <a:stCxn id="77" idx="1"/>
              </p:cNvCxnSpPr>
              <p:nvPr/>
            </p:nvCxnSpPr>
            <p:spPr>
              <a:xfrm flipH="1">
                <a:off x="8020321" y="6042864"/>
                <a:ext cx="273083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195B1B0E-A8E9-03AE-99AA-98A1AB46479C}"/>
              </a:ext>
            </a:extLst>
          </p:cNvPr>
          <p:cNvGrpSpPr/>
          <p:nvPr/>
        </p:nvGrpSpPr>
        <p:grpSpPr>
          <a:xfrm>
            <a:off x="6798256" y="2776425"/>
            <a:ext cx="2465644" cy="2113126"/>
            <a:chOff x="9070483" y="4443322"/>
            <a:chExt cx="2465644" cy="2113126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53F9193-3AB8-5A16-783C-CEAF638CB56B}"/>
                </a:ext>
              </a:extLst>
            </p:cNvPr>
            <p:cNvGrpSpPr/>
            <p:nvPr/>
          </p:nvGrpSpPr>
          <p:grpSpPr>
            <a:xfrm>
              <a:off x="9070483" y="5722292"/>
              <a:ext cx="678443" cy="834156"/>
              <a:chOff x="8508806" y="1088308"/>
              <a:chExt cx="678443" cy="834156"/>
            </a:xfrm>
          </p:grpSpPr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FDE15089-E013-AD45-08BF-4E1BC90BE0A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D28B7BA9-56C9-2050-D626-51B33A83909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E7594C16-FA01-C07C-46C5-EA006B9EE13D}"/>
                </a:ext>
              </a:extLst>
            </p:cNvPr>
            <p:cNvGrpSpPr/>
            <p:nvPr/>
          </p:nvGrpSpPr>
          <p:grpSpPr>
            <a:xfrm>
              <a:off x="9072460" y="4443322"/>
              <a:ext cx="678443" cy="834156"/>
              <a:chOff x="8508806" y="1088308"/>
              <a:chExt cx="678443" cy="834156"/>
            </a:xfrm>
          </p:grpSpPr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86F900E1-5282-63B2-C38A-CF5A08A1C842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0A675A59-6E95-704C-D42B-48D70C4282E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0A896F7E-4D76-1984-40E0-BFAFDFA17F84}"/>
                </a:ext>
              </a:extLst>
            </p:cNvPr>
            <p:cNvCxnSpPr>
              <a:cxnSpLocks/>
              <a:stCxn id="83" idx="2"/>
              <a:endCxn id="80" idx="0"/>
            </p:cNvCxnSpPr>
            <p:nvPr/>
          </p:nvCxnSpPr>
          <p:spPr>
            <a:xfrm flipH="1">
              <a:off x="9409705" y="5277478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E20F3E69-13C3-E381-FABF-A0A5D288FC27}"/>
                </a:ext>
              </a:extLst>
            </p:cNvPr>
            <p:cNvSpPr/>
            <p:nvPr/>
          </p:nvSpPr>
          <p:spPr>
            <a:xfrm>
              <a:off x="10012859" y="4905259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1E561D7D-3597-837F-4077-CFB276D1E9B6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>
              <a:off x="9790917" y="504459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8" name="Rechteck: abgerundete Ecken 87">
              <a:extLst>
                <a:ext uri="{FF2B5EF4-FFF2-40B4-BE49-F238E27FC236}">
                  <a16:creationId xmlns:a16="http://schemas.microsoft.com/office/drawing/2014/main" id="{7BB08664-F6AF-8A7D-7808-1FB7CAE10317}"/>
                </a:ext>
              </a:extLst>
            </p:cNvPr>
            <p:cNvSpPr/>
            <p:nvPr/>
          </p:nvSpPr>
          <p:spPr>
            <a:xfrm>
              <a:off x="10873808" y="4903068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DD3BC747-6166-B696-AFA5-2E4A106F09CE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>
              <a:off x="10600725" y="5042407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0" name="Rechteck: abgerundete Ecken 89">
              <a:extLst>
                <a:ext uri="{FF2B5EF4-FFF2-40B4-BE49-F238E27FC236}">
                  <a16:creationId xmlns:a16="http://schemas.microsoft.com/office/drawing/2014/main" id="{EAA7AC9A-33D9-5432-B063-9E0B5C500031}"/>
                </a:ext>
              </a:extLst>
            </p:cNvPr>
            <p:cNvSpPr/>
            <p:nvPr/>
          </p:nvSpPr>
          <p:spPr>
            <a:xfrm>
              <a:off x="10020756" y="4494695"/>
              <a:ext cx="606851" cy="2786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/>
                <a:t>here</a:t>
              </a:r>
              <a:endParaRPr lang="de-DE" sz="900" dirty="0"/>
            </a:p>
          </p:txBody>
        </p: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89A9BE03-EF74-D593-5A91-92F14727169B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9747673" y="4634034"/>
              <a:ext cx="2730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37D576B3-9B4D-C5CE-AB59-CA9CDB9C60FF}"/>
                </a:ext>
              </a:extLst>
            </p:cNvPr>
            <p:cNvGrpSpPr/>
            <p:nvPr/>
          </p:nvGrpSpPr>
          <p:grpSpPr>
            <a:xfrm>
              <a:off x="10656193" y="5976564"/>
              <a:ext cx="879934" cy="278678"/>
              <a:chOff x="8020321" y="5903525"/>
              <a:chExt cx="879934" cy="278678"/>
            </a:xfrm>
          </p:grpSpPr>
          <p:sp>
            <p:nvSpPr>
              <p:cNvPr id="93" name="Rechteck: abgerundete Ecken 92">
                <a:extLst>
                  <a:ext uri="{FF2B5EF4-FFF2-40B4-BE49-F238E27FC236}">
                    <a16:creationId xmlns:a16="http://schemas.microsoft.com/office/drawing/2014/main" id="{9A370A49-1915-DCFB-E28D-C456B7A4AE14}"/>
                  </a:ext>
                </a:extLst>
              </p:cNvPr>
              <p:cNvSpPr/>
              <p:nvPr/>
            </p:nvSpPr>
            <p:spPr>
              <a:xfrm>
                <a:off x="8293404" y="5903525"/>
                <a:ext cx="606851" cy="278678"/>
              </a:xfrm>
              <a:prstGeom prst="roundRect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dirty="0">
                    <a:solidFill>
                      <a:schemeClr val="bg1">
                        <a:lumMod val="75000"/>
                      </a:schemeClr>
                    </a:solidFill>
                  </a:rPr>
                  <a:t>HEAD</a:t>
                </a:r>
              </a:p>
            </p:txBody>
          </p:sp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88B0F12B-21F6-9F53-1A98-DCB93F51D48F}"/>
                  </a:ext>
                </a:extLst>
              </p:cNvPr>
              <p:cNvCxnSpPr>
                <a:cxnSpLocks/>
                <a:stCxn id="93" idx="1"/>
              </p:cNvCxnSpPr>
              <p:nvPr/>
            </p:nvCxnSpPr>
            <p:spPr>
              <a:xfrm flipH="1">
                <a:off x="8020321" y="6042864"/>
                <a:ext cx="273083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5" name="Rechteck: abgerundete Ecken 94">
              <a:extLst>
                <a:ext uri="{FF2B5EF4-FFF2-40B4-BE49-F238E27FC236}">
                  <a16:creationId xmlns:a16="http://schemas.microsoft.com/office/drawing/2014/main" id="{F6E0BEE2-8B41-5CBA-07D2-323261D73CE1}"/>
                </a:ext>
              </a:extLst>
            </p:cNvPr>
            <p:cNvSpPr/>
            <p:nvPr/>
          </p:nvSpPr>
          <p:spPr>
            <a:xfrm>
              <a:off x="10020756" y="5995618"/>
              <a:ext cx="606851" cy="278678"/>
            </a:xfrm>
            <a:prstGeom prst="round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bg1">
                      <a:lumMod val="75000"/>
                    </a:schemeClr>
                  </a:solidFill>
                </a:rPr>
                <a:t>master</a:t>
              </a:r>
            </a:p>
          </p:txBody>
        </p: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AA040AF8-F939-E859-BF7A-C8D860C3F34D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H="1">
              <a:off x="9798814" y="6134957"/>
              <a:ext cx="221942" cy="0"/>
            </a:xfrm>
            <a:prstGeom prst="straightConnector1">
              <a:avLst/>
            </a:prstGeom>
            <a:ln w="12700">
              <a:solidFill>
                <a:schemeClr val="accent6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0E272C28-B2F3-8128-6307-4247A9DCCC8B}"/>
              </a:ext>
            </a:extLst>
          </p:cNvPr>
          <p:cNvGrpSpPr/>
          <p:nvPr/>
        </p:nvGrpSpPr>
        <p:grpSpPr>
          <a:xfrm>
            <a:off x="9563259" y="2776425"/>
            <a:ext cx="2410176" cy="2113126"/>
            <a:chOff x="5013970" y="7066609"/>
            <a:chExt cx="2410176" cy="2113126"/>
          </a:xfrm>
        </p:grpSpPr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802EDD43-885C-88AF-8FE6-1A3BD4FF1AFF}"/>
                </a:ext>
              </a:extLst>
            </p:cNvPr>
            <p:cNvGrpSpPr/>
            <p:nvPr/>
          </p:nvGrpSpPr>
          <p:grpSpPr>
            <a:xfrm>
              <a:off x="5013970" y="8345579"/>
              <a:ext cx="678443" cy="834156"/>
              <a:chOff x="8508806" y="1088308"/>
              <a:chExt cx="678443" cy="834156"/>
            </a:xfrm>
          </p:grpSpPr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B1392ABB-8E36-60D8-EFD8-097E62AF4FA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A6E4DBF2-A88E-950E-ECB8-E6F2B1D37233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84F86F40-ACF1-56C0-DFF5-4045F081C109}"/>
                </a:ext>
              </a:extLst>
            </p:cNvPr>
            <p:cNvGrpSpPr/>
            <p:nvPr/>
          </p:nvGrpSpPr>
          <p:grpSpPr>
            <a:xfrm>
              <a:off x="5015947" y="7066609"/>
              <a:ext cx="678443" cy="834156"/>
              <a:chOff x="8508806" y="1088308"/>
              <a:chExt cx="678443" cy="834156"/>
            </a:xfrm>
          </p:grpSpPr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7592F131-ABE4-5C37-FC76-A6DBE88BEFD5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7701c</a:t>
                </a:r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76704111-10B7-96F5-7B3B-681FB5676B0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8C40A11E-7290-318F-3F67-D440916386C9}"/>
                </a:ext>
              </a:extLst>
            </p:cNvPr>
            <p:cNvCxnSpPr>
              <a:cxnSpLocks/>
              <a:stCxn id="103" idx="2"/>
              <a:endCxn id="100" idx="0"/>
            </p:cNvCxnSpPr>
            <p:nvPr/>
          </p:nvCxnSpPr>
          <p:spPr>
            <a:xfrm flipH="1">
              <a:off x="5353192" y="7900765"/>
              <a:ext cx="1977" cy="4448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Rechteck: abgerundete Ecken 105">
              <a:extLst>
                <a:ext uri="{FF2B5EF4-FFF2-40B4-BE49-F238E27FC236}">
                  <a16:creationId xmlns:a16="http://schemas.microsoft.com/office/drawing/2014/main" id="{EC7A8F85-8AF3-F5EE-41E0-EE0C92538931}"/>
                </a:ext>
              </a:extLst>
            </p:cNvPr>
            <p:cNvSpPr/>
            <p:nvPr/>
          </p:nvSpPr>
          <p:spPr>
            <a:xfrm>
              <a:off x="5956346" y="752854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F236652B-C53F-7395-F1CB-23A47FB216F2}"/>
                </a:ext>
              </a:extLst>
            </p:cNvPr>
            <p:cNvCxnSpPr>
              <a:cxnSpLocks/>
              <a:stCxn id="106" idx="1"/>
            </p:cNvCxnSpPr>
            <p:nvPr/>
          </p:nvCxnSpPr>
          <p:spPr>
            <a:xfrm flipH="1">
              <a:off x="5734404" y="766788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8" name="Rechteck: abgerundete Ecken 107">
              <a:extLst>
                <a:ext uri="{FF2B5EF4-FFF2-40B4-BE49-F238E27FC236}">
                  <a16:creationId xmlns:a16="http://schemas.microsoft.com/office/drawing/2014/main" id="{EEE5424A-FE24-BAC2-2EB7-D9A8DA80B5E3}"/>
                </a:ext>
              </a:extLst>
            </p:cNvPr>
            <p:cNvSpPr/>
            <p:nvPr/>
          </p:nvSpPr>
          <p:spPr>
            <a:xfrm>
              <a:off x="6817295" y="7526355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7A89DE6C-FA2C-C817-633F-AE18D0FADEB1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 flipH="1">
              <a:off x="6544212" y="7665694"/>
              <a:ext cx="27308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8" name="Textfeld 127">
            <a:extLst>
              <a:ext uri="{FF2B5EF4-FFF2-40B4-BE49-F238E27FC236}">
                <a16:creationId xmlns:a16="http://schemas.microsoft.com/office/drawing/2014/main" id="{3C94BF21-3F91-BCE3-440E-E0F9A543B3F9}"/>
              </a:ext>
            </a:extLst>
          </p:cNvPr>
          <p:cNvSpPr txBox="1"/>
          <p:nvPr/>
        </p:nvSpPr>
        <p:spPr>
          <a:xfrm>
            <a:off x="961361" y="5109168"/>
            <a:ext cx="14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git tag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2D46CA67-E351-3EF7-40F4-F46A824B15CA}"/>
              </a:ext>
            </a:extLst>
          </p:cNvPr>
          <p:cNvSpPr txBox="1"/>
          <p:nvPr/>
        </p:nvSpPr>
        <p:spPr>
          <a:xfrm>
            <a:off x="2896626" y="5136931"/>
            <a:ext cx="20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git switch master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0DA8399E-18AB-ADE1-E7B6-6E4A2B2F854D}"/>
              </a:ext>
            </a:extLst>
          </p:cNvPr>
          <p:cNvSpPr txBox="1"/>
          <p:nvPr/>
        </p:nvSpPr>
        <p:spPr>
          <a:xfrm>
            <a:off x="5362822" y="5109168"/>
            <a:ext cx="22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 git </a:t>
            </a:r>
            <a:r>
              <a:rPr lang="de-DE" dirty="0" err="1"/>
              <a:t>reset</a:t>
            </a:r>
            <a:r>
              <a:rPr lang="de-DE" dirty="0"/>
              <a:t> --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A578A2B-5673-64FD-9FFD-34B4B6AE2BC2}"/>
              </a:ext>
            </a:extLst>
          </p:cNvPr>
          <p:cNvSpPr txBox="1"/>
          <p:nvPr/>
        </p:nvSpPr>
        <p:spPr>
          <a:xfrm>
            <a:off x="8520507" y="5095524"/>
            <a:ext cx="17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4. git tag -d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010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hteck 199">
            <a:extLst>
              <a:ext uri="{FF2B5EF4-FFF2-40B4-BE49-F238E27FC236}">
                <a16:creationId xmlns:a16="http://schemas.microsoft.com/office/drawing/2014/main" id="{583AC17B-C3D3-AE6C-D530-54871BDB773E}"/>
              </a:ext>
            </a:extLst>
          </p:cNvPr>
          <p:cNvSpPr/>
          <p:nvPr/>
        </p:nvSpPr>
        <p:spPr>
          <a:xfrm>
            <a:off x="0" y="0"/>
            <a:ext cx="603175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127765" y="28884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2873612" y="321977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976" y="741359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0412" y="864058"/>
            <a:ext cx="752080" cy="806197"/>
          </a:xfrm>
          <a:prstGeom prst="rect">
            <a:avLst/>
          </a:prstGeom>
        </p:spPr>
      </p:pic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194016" y="1558132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3876452" y="1684102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>
            <a:cxnSpLocks/>
          </p:cNvCxnSpPr>
          <p:nvPr/>
        </p:nvCxnSpPr>
        <p:spPr>
          <a:xfrm>
            <a:off x="1194016" y="1561403"/>
            <a:ext cx="0" cy="2765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34D97C6-268C-AC2F-5AA6-9C52FB3FE4D4}"/>
              </a:ext>
            </a:extLst>
          </p:cNvPr>
          <p:cNvGrpSpPr/>
          <p:nvPr/>
        </p:nvGrpSpPr>
        <p:grpSpPr>
          <a:xfrm>
            <a:off x="1908984" y="5892663"/>
            <a:ext cx="678443" cy="834156"/>
            <a:chOff x="8734518" y="3928007"/>
            <a:chExt cx="678443" cy="834156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0E9F96CC-8D09-7204-7B73-DB047EF91888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49CBC34B-E2D8-B7F7-8CCD-13725CE699F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0910EAD-E532-9B28-AA69-10BAF00C9A5E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4D888DFE-CCEB-FA87-AF54-B868A1D2D637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12" name="Grafik 111" descr="Geöffneter Ordner mit einfarbiger Füllung">
                <a:extLst>
                  <a:ext uri="{FF2B5EF4-FFF2-40B4-BE49-F238E27FC236}">
                    <a16:creationId xmlns:a16="http://schemas.microsoft.com/office/drawing/2014/main" id="{C9799FEA-C758-7E1B-4BB1-E193B6E11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13" name="Grafik 112" descr="Papier Silhouette">
                <a:extLst>
                  <a:ext uri="{FF2B5EF4-FFF2-40B4-BE49-F238E27FC236}">
                    <a16:creationId xmlns:a16="http://schemas.microsoft.com/office/drawing/2014/main" id="{A438B21B-3390-F60F-B90B-D878C6D45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C3D1DAC1-29A5-10B7-BAF7-0CA833601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1FD4956F-AC86-D8B4-03FE-0E9FBF9E5676}"/>
                  </a:ext>
                </a:extLst>
              </p:cNvPr>
              <p:cNvCxnSpPr>
                <a:cxnSpLocks/>
                <a:endCxn id="11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E8486D69-28C2-0395-1644-104895524A3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F8AC0C1-3124-5572-BFA1-AA4C7FD5ADFF}"/>
              </a:ext>
            </a:extLst>
          </p:cNvPr>
          <p:cNvGrpSpPr/>
          <p:nvPr/>
        </p:nvGrpSpPr>
        <p:grpSpPr>
          <a:xfrm>
            <a:off x="1908984" y="4336762"/>
            <a:ext cx="678443" cy="834156"/>
            <a:chOff x="9920835" y="3928007"/>
            <a:chExt cx="678443" cy="834156"/>
          </a:xfrm>
        </p:grpSpPr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1101957E-2FEF-D2B0-CB88-33B26F676234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14872B00-3FDA-39D4-EC21-6FFA12B0BA4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B52620D1-C51A-E8D7-9059-85109AFE7549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D1403BBA-EB05-6943-E57E-BDEBCCD1756D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00" name="Grafik 99" descr="Geöffneter Ordner mit einfarbiger Füllung">
                <a:extLst>
                  <a:ext uri="{FF2B5EF4-FFF2-40B4-BE49-F238E27FC236}">
                    <a16:creationId xmlns:a16="http://schemas.microsoft.com/office/drawing/2014/main" id="{B13AB3E6-9BB3-4EEE-7AD8-61AA7C6DC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01" name="Grafik 100" descr="Papier Silhouette">
                <a:extLst>
                  <a:ext uri="{FF2B5EF4-FFF2-40B4-BE49-F238E27FC236}">
                    <a16:creationId xmlns:a16="http://schemas.microsoft.com/office/drawing/2014/main" id="{398A019F-6C5E-6282-859A-504F68262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02" name="Grafik 101" descr="Papier Silhouette">
                <a:extLst>
                  <a:ext uri="{FF2B5EF4-FFF2-40B4-BE49-F238E27FC236}">
                    <a16:creationId xmlns:a16="http://schemas.microsoft.com/office/drawing/2014/main" id="{A776C536-1E7A-62D4-3EA9-4D19C1738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03F389ED-58EF-BD6D-95A9-AC0A822233C4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17EF5F2C-0660-2073-E4CC-0207E5C75CA0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CD4AFD70-6A03-D621-100C-B0547060A801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9870945A-BB7B-7E33-DB08-557938BA8726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C3295FF3-B937-5064-C7A7-AB92A3F89729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B</a:t>
                </a:r>
              </a:p>
            </p:txBody>
          </p:sp>
        </p:grpSp>
      </p:grp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F361150-D1A3-A17C-AFBC-D116D5A5D9D6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2248206" y="5170918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C93277DE-3C32-86BB-1478-90F10C5D4A0C}"/>
              </a:ext>
            </a:extLst>
          </p:cNvPr>
          <p:cNvGrpSpPr/>
          <p:nvPr/>
        </p:nvGrpSpPr>
        <p:grpSpPr>
          <a:xfrm>
            <a:off x="2586262" y="6135479"/>
            <a:ext cx="828793" cy="278678"/>
            <a:chOff x="6960655" y="4888426"/>
            <a:chExt cx="828793" cy="278678"/>
          </a:xfrm>
        </p:grpSpPr>
        <p:sp>
          <p:nvSpPr>
            <p:cNvPr id="121" name="Rechteck: abgerundete Ecken 120">
              <a:extLst>
                <a:ext uri="{FF2B5EF4-FFF2-40B4-BE49-F238E27FC236}">
                  <a16:creationId xmlns:a16="http://schemas.microsoft.com/office/drawing/2014/main" id="{4A66CBAA-C97E-2FE4-5607-F06C461E39B3}"/>
                </a:ext>
              </a:extLst>
            </p:cNvPr>
            <p:cNvSpPr/>
            <p:nvPr/>
          </p:nvSpPr>
          <p:spPr>
            <a:xfrm>
              <a:off x="7182597" y="488842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646625CF-A693-A30D-61A5-00BBFDB91993}"/>
                </a:ext>
              </a:extLst>
            </p:cNvPr>
            <p:cNvCxnSpPr>
              <a:cxnSpLocks/>
              <a:stCxn id="121" idx="1"/>
            </p:cNvCxnSpPr>
            <p:nvPr/>
          </p:nvCxnSpPr>
          <p:spPr>
            <a:xfrm flipH="1">
              <a:off x="6960655" y="502776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F7ACEA06-4C31-F562-4D5B-45CA4B9FB5D4}"/>
              </a:ext>
            </a:extLst>
          </p:cNvPr>
          <p:cNvGrpSpPr/>
          <p:nvPr/>
        </p:nvGrpSpPr>
        <p:grpSpPr>
          <a:xfrm>
            <a:off x="3423699" y="6135479"/>
            <a:ext cx="828793" cy="278678"/>
            <a:chOff x="6960655" y="4520229"/>
            <a:chExt cx="828793" cy="278678"/>
          </a:xfrm>
        </p:grpSpPr>
        <p:sp>
          <p:nvSpPr>
            <p:cNvPr id="123" name="Rechteck: abgerundete Ecken 122">
              <a:extLst>
                <a:ext uri="{FF2B5EF4-FFF2-40B4-BE49-F238E27FC236}">
                  <a16:creationId xmlns:a16="http://schemas.microsoft.com/office/drawing/2014/main" id="{8E1A5EDE-F7D3-A09C-EF1D-FEDF8AF77670}"/>
                </a:ext>
              </a:extLst>
            </p:cNvPr>
            <p:cNvSpPr/>
            <p:nvPr/>
          </p:nvSpPr>
          <p:spPr>
            <a:xfrm>
              <a:off x="7182597" y="4520229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38D5135-013F-B6F7-D700-E56BF34F4F05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6960655" y="465956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36" name="Freihandform: Form 135">
            <a:extLst>
              <a:ext uri="{FF2B5EF4-FFF2-40B4-BE49-F238E27FC236}">
                <a16:creationId xmlns:a16="http://schemas.microsoft.com/office/drawing/2014/main" id="{A26C4BAB-9274-EA4A-5EEC-E8F7CF7EBE6A}"/>
              </a:ext>
            </a:extLst>
          </p:cNvPr>
          <p:cNvSpPr/>
          <p:nvPr/>
        </p:nvSpPr>
        <p:spPr>
          <a:xfrm>
            <a:off x="6638605" y="294080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37" name="Freihandform: Form 136">
            <a:extLst>
              <a:ext uri="{FF2B5EF4-FFF2-40B4-BE49-F238E27FC236}">
                <a16:creationId xmlns:a16="http://schemas.microsoft.com/office/drawing/2014/main" id="{7161EE1E-2A7B-A73B-5760-6DF999919191}"/>
              </a:ext>
            </a:extLst>
          </p:cNvPr>
          <p:cNvSpPr/>
          <p:nvPr/>
        </p:nvSpPr>
        <p:spPr>
          <a:xfrm>
            <a:off x="9384452" y="32721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138" name="Grafik 137" descr="Geöffneter Ordner mit einfarbiger Füllung">
            <a:extLst>
              <a:ext uri="{FF2B5EF4-FFF2-40B4-BE49-F238E27FC236}">
                <a16:creationId xmlns:a16="http://schemas.microsoft.com/office/drawing/2014/main" id="{6D78922C-81E1-DECA-BE8E-FFF0BCB0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8816" y="746597"/>
            <a:ext cx="752080" cy="806197"/>
          </a:xfrm>
          <a:prstGeom prst="rect">
            <a:avLst/>
          </a:prstGeom>
        </p:spPr>
      </p:pic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F2EBBEA2-83EE-B4AF-6433-5F22C232CA57}"/>
              </a:ext>
            </a:extLst>
          </p:cNvPr>
          <p:cNvGrpSpPr/>
          <p:nvPr/>
        </p:nvGrpSpPr>
        <p:grpSpPr>
          <a:xfrm>
            <a:off x="7704856" y="1563370"/>
            <a:ext cx="682382" cy="537721"/>
            <a:chOff x="1887824" y="2837275"/>
            <a:chExt cx="682382" cy="537721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D8F63878-9C9A-05E3-4EBD-6899B357E477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9B0D0614-663F-3764-62E6-36D88C500905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147" name="Grafik 146" descr="Papier Silhouette">
                <a:extLst>
                  <a:ext uri="{FF2B5EF4-FFF2-40B4-BE49-F238E27FC236}">
                    <a16:creationId xmlns:a16="http://schemas.microsoft.com/office/drawing/2014/main" id="{7E98C023-B81C-34BC-1AC2-5D582611A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A485885C-3EBC-2835-04C9-BA494DA83C7C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368B1CB-D687-8C11-DDC6-4CE3F40FC8D4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FFE9B2D9-8E78-A0D7-E7FA-64AE68643AA7}"/>
              </a:ext>
            </a:extLst>
          </p:cNvPr>
          <p:cNvCxnSpPr/>
          <p:nvPr/>
        </p:nvCxnSpPr>
        <p:spPr>
          <a:xfrm>
            <a:off x="7704856" y="1566641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Gerader Verbinder 155">
            <a:extLst>
              <a:ext uri="{FF2B5EF4-FFF2-40B4-BE49-F238E27FC236}">
                <a16:creationId xmlns:a16="http://schemas.microsoft.com/office/drawing/2014/main" id="{DE691179-D4D9-6743-3C34-8610BCC4FA58}"/>
              </a:ext>
            </a:extLst>
          </p:cNvPr>
          <p:cNvCxnSpPr>
            <a:cxnSpLocks/>
            <a:endCxn id="158" idx="1"/>
          </p:cNvCxnSpPr>
          <p:nvPr/>
        </p:nvCxnSpPr>
        <p:spPr>
          <a:xfrm>
            <a:off x="7704856" y="2396157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7C2E6434-075A-14AB-9849-70519E98E805}"/>
              </a:ext>
            </a:extLst>
          </p:cNvPr>
          <p:cNvGrpSpPr/>
          <p:nvPr/>
        </p:nvGrpSpPr>
        <p:grpSpPr>
          <a:xfrm>
            <a:off x="7871348" y="2138212"/>
            <a:ext cx="515890" cy="515890"/>
            <a:chOff x="2054316" y="3412117"/>
            <a:chExt cx="515890" cy="51589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158" name="Grafik 157" descr="Papier Silhouette">
              <a:extLst>
                <a:ext uri="{FF2B5EF4-FFF2-40B4-BE49-F238E27FC236}">
                  <a16:creationId xmlns:a16="http://schemas.microsoft.com/office/drawing/2014/main" id="{95EB0E97-1DB3-E043-CEB1-840EC29C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2E00E506-AB00-50F6-CBFC-3FB87ECC0C97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3452F9D8-2306-4425-9B56-3D615B079865}"/>
              </a:ext>
            </a:extLst>
          </p:cNvPr>
          <p:cNvGrpSpPr/>
          <p:nvPr/>
        </p:nvGrpSpPr>
        <p:grpSpPr>
          <a:xfrm>
            <a:off x="8419824" y="5897901"/>
            <a:ext cx="678443" cy="834156"/>
            <a:chOff x="8734518" y="3928007"/>
            <a:chExt cx="678443" cy="834156"/>
          </a:xfrm>
        </p:grpSpPr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15712669-139C-30FB-AEC0-B6138A488E3E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F23DE2DB-DDC7-596D-D227-164DD1D29D6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75" name="Rechteck 174">
                <a:extLst>
                  <a:ext uri="{FF2B5EF4-FFF2-40B4-BE49-F238E27FC236}">
                    <a16:creationId xmlns:a16="http://schemas.microsoft.com/office/drawing/2014/main" id="{8DE011CD-EFB6-D14A-2751-10886C66C63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F6A64A0E-8BCB-5411-8EE0-6B21D748AC43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69" name="Grafik 168" descr="Geöffneter Ordner mit einfarbiger Füllung">
                <a:extLst>
                  <a:ext uri="{FF2B5EF4-FFF2-40B4-BE49-F238E27FC236}">
                    <a16:creationId xmlns:a16="http://schemas.microsoft.com/office/drawing/2014/main" id="{CA7B1694-7A33-60DB-6BD4-C67018526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70" name="Grafik 169" descr="Papier Silhouette">
                <a:extLst>
                  <a:ext uri="{FF2B5EF4-FFF2-40B4-BE49-F238E27FC236}">
                    <a16:creationId xmlns:a16="http://schemas.microsoft.com/office/drawing/2014/main" id="{5C798682-1CBE-34A3-1062-F56B47852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EA6120B8-02F0-9078-54F7-A40F56304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4F91C068-3A1C-114D-A14F-6767B50F9717}"/>
                  </a:ext>
                </a:extLst>
              </p:cNvPr>
              <p:cNvCxnSpPr>
                <a:cxnSpLocks/>
                <a:endCxn id="17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F0D3E436-0FA4-D286-588F-DE41186045EE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D71510E2-6295-0F27-7FDF-B882F206344B}"/>
              </a:ext>
            </a:extLst>
          </p:cNvPr>
          <p:cNvGrpSpPr/>
          <p:nvPr/>
        </p:nvGrpSpPr>
        <p:grpSpPr>
          <a:xfrm>
            <a:off x="8419824" y="4342000"/>
            <a:ext cx="678443" cy="834156"/>
            <a:chOff x="9920835" y="3928007"/>
            <a:chExt cx="678443" cy="834156"/>
          </a:xfrm>
        </p:grpSpPr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970939A5-0BB9-97ED-912B-4E5E0F51961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9201DBB2-A096-65C2-3B2D-9942AA7876D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875C2E7D-3FA0-A47D-1DEB-4300982489E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B3710847-D074-17B8-2361-289F35132864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79" name="Grafik 178" descr="Geöffneter Ordner mit einfarbiger Füllung">
                <a:extLst>
                  <a:ext uri="{FF2B5EF4-FFF2-40B4-BE49-F238E27FC236}">
                    <a16:creationId xmlns:a16="http://schemas.microsoft.com/office/drawing/2014/main" id="{EC16522A-0264-B229-910A-427699226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80" name="Grafik 179" descr="Papier Silhouette">
                <a:extLst>
                  <a:ext uri="{FF2B5EF4-FFF2-40B4-BE49-F238E27FC236}">
                    <a16:creationId xmlns:a16="http://schemas.microsoft.com/office/drawing/2014/main" id="{12B3FF9B-7992-13E2-D76A-E62E3012C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81" name="Grafik 180" descr="Papier Silhouette">
                <a:extLst>
                  <a:ext uri="{FF2B5EF4-FFF2-40B4-BE49-F238E27FC236}">
                    <a16:creationId xmlns:a16="http://schemas.microsoft.com/office/drawing/2014/main" id="{FC47BF42-DFFE-394F-28E8-6D5004715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7A4A3E4E-EF99-E632-EE98-48779D15A127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C7558F5D-44D0-3476-B238-8F760493D66D}"/>
                  </a:ext>
                </a:extLst>
              </p:cNvPr>
              <p:cNvCxnSpPr>
                <a:cxnSpLocks/>
                <a:endCxn id="1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0BA5E45E-C0E3-2F03-C43E-08EB717AADE5}"/>
                  </a:ext>
                </a:extLst>
              </p:cNvPr>
              <p:cNvCxnSpPr>
                <a:cxnSpLocks/>
                <a:endCxn id="1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DBFE816D-4BDB-5ADB-31F6-726AE8D52AB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A6575DC1-AD70-9FBD-2B79-10CE79B48108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EB6379AC-FAD0-86F2-C9EA-FBCAAA56DE18}"/>
              </a:ext>
            </a:extLst>
          </p:cNvPr>
          <p:cNvCxnSpPr>
            <a:cxnSpLocks/>
            <a:stCxn id="187" idx="2"/>
            <a:endCxn id="174" idx="0"/>
          </p:cNvCxnSpPr>
          <p:nvPr/>
        </p:nvCxnSpPr>
        <p:spPr>
          <a:xfrm>
            <a:off x="8759046" y="5176156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A28343D1-B5CE-72E5-B1A4-6C1EB871E155}"/>
              </a:ext>
            </a:extLst>
          </p:cNvPr>
          <p:cNvSpPr/>
          <p:nvPr/>
        </p:nvSpPr>
        <p:spPr>
          <a:xfrm>
            <a:off x="9309957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9AB5AC22-0BDE-F351-F68A-5B90FC3D38A6}"/>
              </a:ext>
            </a:extLst>
          </p:cNvPr>
          <p:cNvCxnSpPr>
            <a:cxnSpLocks/>
            <a:stCxn id="191" idx="1"/>
          </p:cNvCxnSpPr>
          <p:nvPr/>
        </p:nvCxnSpPr>
        <p:spPr>
          <a:xfrm flipH="1">
            <a:off x="9088015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305B5947-B549-5D2E-E072-435657C1C3F0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9925452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4" name="Rechteck: abgerundete Ecken 193">
            <a:extLst>
              <a:ext uri="{FF2B5EF4-FFF2-40B4-BE49-F238E27FC236}">
                <a16:creationId xmlns:a16="http://schemas.microsoft.com/office/drawing/2014/main" id="{490D6A3E-81AD-58A8-E21F-BDED8C8BD62E}"/>
              </a:ext>
            </a:extLst>
          </p:cNvPr>
          <p:cNvSpPr/>
          <p:nvPr/>
        </p:nvSpPr>
        <p:spPr>
          <a:xfrm>
            <a:off x="10147394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sp>
        <p:nvSpPr>
          <p:cNvPr id="198" name="Pfeil: nach rechts 197">
            <a:extLst>
              <a:ext uri="{FF2B5EF4-FFF2-40B4-BE49-F238E27FC236}">
                <a16:creationId xmlns:a16="http://schemas.microsoft.com/office/drawing/2014/main" id="{C652C960-6730-0FB2-B4C6-EA2D679E6622}"/>
              </a:ext>
            </a:extLst>
          </p:cNvPr>
          <p:cNvSpPr/>
          <p:nvPr/>
        </p:nvSpPr>
        <p:spPr>
          <a:xfrm>
            <a:off x="5589478" y="3069783"/>
            <a:ext cx="1005548" cy="1481465"/>
          </a:xfrm>
          <a:prstGeom prst="rightArrow">
            <a:avLst>
              <a:gd name="adj1" fmla="val 83318"/>
              <a:gd name="adj2" fmla="val 2098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reset</a:t>
            </a:r>
            <a:r>
              <a:rPr lang="de-DE" sz="1600" dirty="0"/>
              <a:t> </a:t>
            </a:r>
          </a:p>
          <a:p>
            <a:pPr algn="ctr"/>
            <a:r>
              <a:rPr lang="de-DE" sz="1600" dirty="0"/>
              <a:t>--</a:t>
            </a:r>
            <a:r>
              <a:rPr lang="de-DE" sz="1600" dirty="0" err="1"/>
              <a:t>hard</a:t>
            </a:r>
            <a:r>
              <a:rPr lang="de-DE" sz="1600" dirty="0"/>
              <a:t> </a:t>
            </a:r>
          </a:p>
          <a:p>
            <a:pPr algn="ctr"/>
            <a:r>
              <a:rPr lang="de-DE" sz="1600" dirty="0"/>
              <a:t>7de0</a:t>
            </a:r>
          </a:p>
        </p:txBody>
      </p:sp>
      <p:sp>
        <p:nvSpPr>
          <p:cNvPr id="201" name="Rechteck: abgerundete Ecken 200">
            <a:extLst>
              <a:ext uri="{FF2B5EF4-FFF2-40B4-BE49-F238E27FC236}">
                <a16:creationId xmlns:a16="http://schemas.microsoft.com/office/drawing/2014/main" id="{5629221E-28F7-0291-4526-2119A66FFAB8}"/>
              </a:ext>
            </a:extLst>
          </p:cNvPr>
          <p:cNvSpPr/>
          <p:nvPr/>
        </p:nvSpPr>
        <p:spPr>
          <a:xfrm>
            <a:off x="10218477" y="6164201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B9C31EFA-8073-D5F0-09ED-7EA2E0800641}"/>
              </a:ext>
            </a:extLst>
          </p:cNvPr>
          <p:cNvCxnSpPr>
            <a:cxnSpLocks/>
            <a:stCxn id="201" idx="1"/>
          </p:cNvCxnSpPr>
          <p:nvPr/>
        </p:nvCxnSpPr>
        <p:spPr>
          <a:xfrm flipH="1">
            <a:off x="9945394" y="6303540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3" name="Rechteck: abgerundete Ecken 202">
            <a:extLst>
              <a:ext uri="{FF2B5EF4-FFF2-40B4-BE49-F238E27FC236}">
                <a16:creationId xmlns:a16="http://schemas.microsoft.com/office/drawing/2014/main" id="{9427B7DD-003A-DFBC-DEE5-304FD5575385}"/>
              </a:ext>
            </a:extLst>
          </p:cNvPr>
          <p:cNvSpPr/>
          <p:nvPr/>
        </p:nvSpPr>
        <p:spPr>
          <a:xfrm>
            <a:off x="9309957" y="6183255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155D41D7-2AF9-B878-365F-D1FDB5DE8219}"/>
              </a:ext>
            </a:extLst>
          </p:cNvPr>
          <p:cNvCxnSpPr>
            <a:cxnSpLocks/>
            <a:stCxn id="203" idx="1"/>
          </p:cNvCxnSpPr>
          <p:nvPr/>
        </p:nvCxnSpPr>
        <p:spPr>
          <a:xfrm flipH="1">
            <a:off x="9088015" y="6322594"/>
            <a:ext cx="221942" cy="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8" name="Grafik 207" descr="Geöffneter Ordner mit einfarbiger Füllung">
            <a:extLst>
              <a:ext uri="{FF2B5EF4-FFF2-40B4-BE49-F238E27FC236}">
                <a16:creationId xmlns:a16="http://schemas.microsoft.com/office/drawing/2014/main" id="{ABA1D7F5-51E1-5BAD-B44C-3D74274A8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3503" y="776679"/>
            <a:ext cx="752080" cy="806197"/>
          </a:xfrm>
          <a:prstGeom prst="rect">
            <a:avLst/>
          </a:prstGeom>
        </p:spPr>
      </p:pic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97260D02-4B80-DA3D-B35C-C2108950477B}"/>
              </a:ext>
            </a:extLst>
          </p:cNvPr>
          <p:cNvGrpSpPr/>
          <p:nvPr/>
        </p:nvGrpSpPr>
        <p:grpSpPr>
          <a:xfrm>
            <a:off x="10439543" y="1593452"/>
            <a:ext cx="682382" cy="537721"/>
            <a:chOff x="1887824" y="2837275"/>
            <a:chExt cx="682382" cy="537721"/>
          </a:xfrm>
        </p:grpSpPr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B9F84D8B-64A7-5519-2AE1-7A36F16C5209}"/>
                </a:ext>
              </a:extLst>
            </p:cNvPr>
            <p:cNvCxnSpPr>
              <a:cxnSpLocks/>
              <a:endCxn id="213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CFDF193C-C2BC-8B97-A263-E377508E5BE9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213" name="Grafik 212" descr="Papier Silhouette">
                <a:extLst>
                  <a:ext uri="{FF2B5EF4-FFF2-40B4-BE49-F238E27FC236}">
                    <a16:creationId xmlns:a16="http://schemas.microsoft.com/office/drawing/2014/main" id="{8832ADBF-6757-1DD5-E86F-41041E23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2AD13C58-4F35-2DA9-60F4-4665747889A6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758C437D-B540-9769-CE3D-99A6739AADFC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B426BE58-425B-EB07-BF98-D3D7A62F4798}"/>
              </a:ext>
            </a:extLst>
          </p:cNvPr>
          <p:cNvCxnSpPr/>
          <p:nvPr/>
        </p:nvCxnSpPr>
        <p:spPr>
          <a:xfrm>
            <a:off x="10439543" y="1596723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990050AD-4AA6-8850-87D6-768B4D88A660}"/>
              </a:ext>
            </a:extLst>
          </p:cNvPr>
          <p:cNvCxnSpPr>
            <a:cxnSpLocks/>
            <a:endCxn id="218" idx="1"/>
          </p:cNvCxnSpPr>
          <p:nvPr/>
        </p:nvCxnSpPr>
        <p:spPr>
          <a:xfrm>
            <a:off x="10439543" y="2426239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52DB8EDB-2890-1862-49F5-7FA66E6F9CEC}"/>
              </a:ext>
            </a:extLst>
          </p:cNvPr>
          <p:cNvGrpSpPr/>
          <p:nvPr/>
        </p:nvGrpSpPr>
        <p:grpSpPr>
          <a:xfrm>
            <a:off x="10606035" y="2168294"/>
            <a:ext cx="515890" cy="515890"/>
            <a:chOff x="2054316" y="3412117"/>
            <a:chExt cx="515890" cy="51589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218" name="Grafik 217" descr="Papier Silhouette">
              <a:extLst>
                <a:ext uri="{FF2B5EF4-FFF2-40B4-BE49-F238E27FC236}">
                  <a16:creationId xmlns:a16="http://schemas.microsoft.com/office/drawing/2014/main" id="{89CC1421-CDF9-9D98-E328-BAFA972A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219" name="Textfeld 218">
              <a:extLst>
                <a:ext uri="{FF2B5EF4-FFF2-40B4-BE49-F238E27FC236}">
                  <a16:creationId xmlns:a16="http://schemas.microsoft.com/office/drawing/2014/main" id="{28CB98AD-1386-9676-189C-DBC5DCD483A8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500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hteck 199">
            <a:extLst>
              <a:ext uri="{FF2B5EF4-FFF2-40B4-BE49-F238E27FC236}">
                <a16:creationId xmlns:a16="http://schemas.microsoft.com/office/drawing/2014/main" id="{583AC17B-C3D3-AE6C-D530-54871BDB773E}"/>
              </a:ext>
            </a:extLst>
          </p:cNvPr>
          <p:cNvSpPr/>
          <p:nvPr/>
        </p:nvSpPr>
        <p:spPr>
          <a:xfrm>
            <a:off x="0" y="0"/>
            <a:ext cx="603175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127765" y="28884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2873612" y="321977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976" y="741359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0412" y="864058"/>
            <a:ext cx="752080" cy="806197"/>
          </a:xfrm>
          <a:prstGeom prst="rect">
            <a:avLst/>
          </a:prstGeom>
        </p:spPr>
      </p:pic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194016" y="1558132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3876452" y="1684102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>
            <a:cxnSpLocks/>
          </p:cNvCxnSpPr>
          <p:nvPr/>
        </p:nvCxnSpPr>
        <p:spPr>
          <a:xfrm>
            <a:off x="1194016" y="1561403"/>
            <a:ext cx="0" cy="2765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34D97C6-268C-AC2F-5AA6-9C52FB3FE4D4}"/>
              </a:ext>
            </a:extLst>
          </p:cNvPr>
          <p:cNvGrpSpPr/>
          <p:nvPr/>
        </p:nvGrpSpPr>
        <p:grpSpPr>
          <a:xfrm>
            <a:off x="1908984" y="5892663"/>
            <a:ext cx="678443" cy="834156"/>
            <a:chOff x="8734518" y="3928007"/>
            <a:chExt cx="678443" cy="834156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0E9F96CC-8D09-7204-7B73-DB047EF91888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49CBC34B-E2D8-B7F7-8CCD-13725CE699F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0910EAD-E532-9B28-AA69-10BAF00C9A5E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4D888DFE-CCEB-FA87-AF54-B868A1D2D637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12" name="Grafik 111" descr="Geöffneter Ordner mit einfarbiger Füllung">
                <a:extLst>
                  <a:ext uri="{FF2B5EF4-FFF2-40B4-BE49-F238E27FC236}">
                    <a16:creationId xmlns:a16="http://schemas.microsoft.com/office/drawing/2014/main" id="{C9799FEA-C758-7E1B-4BB1-E193B6E11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13" name="Grafik 112" descr="Papier Silhouette">
                <a:extLst>
                  <a:ext uri="{FF2B5EF4-FFF2-40B4-BE49-F238E27FC236}">
                    <a16:creationId xmlns:a16="http://schemas.microsoft.com/office/drawing/2014/main" id="{A438B21B-3390-F60F-B90B-D878C6D45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C3D1DAC1-29A5-10B7-BAF7-0CA833601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1FD4956F-AC86-D8B4-03FE-0E9FBF9E5676}"/>
                  </a:ext>
                </a:extLst>
              </p:cNvPr>
              <p:cNvCxnSpPr>
                <a:cxnSpLocks/>
                <a:endCxn id="11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E8486D69-28C2-0395-1644-104895524A3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F8AC0C1-3124-5572-BFA1-AA4C7FD5ADFF}"/>
              </a:ext>
            </a:extLst>
          </p:cNvPr>
          <p:cNvGrpSpPr/>
          <p:nvPr/>
        </p:nvGrpSpPr>
        <p:grpSpPr>
          <a:xfrm>
            <a:off x="1908984" y="4336762"/>
            <a:ext cx="678443" cy="834156"/>
            <a:chOff x="9920835" y="3928007"/>
            <a:chExt cx="678443" cy="834156"/>
          </a:xfrm>
        </p:grpSpPr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1101957E-2FEF-D2B0-CB88-33B26F676234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14872B00-3FDA-39D4-EC21-6FFA12B0BA4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B52620D1-C51A-E8D7-9059-85109AFE7549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D1403BBA-EB05-6943-E57E-BDEBCCD1756D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00" name="Grafik 99" descr="Geöffneter Ordner mit einfarbiger Füllung">
                <a:extLst>
                  <a:ext uri="{FF2B5EF4-FFF2-40B4-BE49-F238E27FC236}">
                    <a16:creationId xmlns:a16="http://schemas.microsoft.com/office/drawing/2014/main" id="{B13AB3E6-9BB3-4EEE-7AD8-61AA7C6DC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01" name="Grafik 100" descr="Papier Silhouette">
                <a:extLst>
                  <a:ext uri="{FF2B5EF4-FFF2-40B4-BE49-F238E27FC236}">
                    <a16:creationId xmlns:a16="http://schemas.microsoft.com/office/drawing/2014/main" id="{398A019F-6C5E-6282-859A-504F68262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02" name="Grafik 101" descr="Papier Silhouette">
                <a:extLst>
                  <a:ext uri="{FF2B5EF4-FFF2-40B4-BE49-F238E27FC236}">
                    <a16:creationId xmlns:a16="http://schemas.microsoft.com/office/drawing/2014/main" id="{A776C536-1E7A-62D4-3EA9-4D19C1738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03F389ED-58EF-BD6D-95A9-AC0A822233C4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17EF5F2C-0660-2073-E4CC-0207E5C75CA0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CD4AFD70-6A03-D621-100C-B0547060A801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9870945A-BB7B-7E33-DB08-557938BA8726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C3295FF3-B937-5064-C7A7-AB92A3F89729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B</a:t>
                </a:r>
              </a:p>
            </p:txBody>
          </p:sp>
        </p:grpSp>
      </p:grp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F361150-D1A3-A17C-AFBC-D116D5A5D9D6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2248206" y="5170918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C93277DE-3C32-86BB-1478-90F10C5D4A0C}"/>
              </a:ext>
            </a:extLst>
          </p:cNvPr>
          <p:cNvGrpSpPr/>
          <p:nvPr/>
        </p:nvGrpSpPr>
        <p:grpSpPr>
          <a:xfrm>
            <a:off x="2586262" y="6135479"/>
            <a:ext cx="828793" cy="278678"/>
            <a:chOff x="6960655" y="4888426"/>
            <a:chExt cx="828793" cy="278678"/>
          </a:xfrm>
        </p:grpSpPr>
        <p:sp>
          <p:nvSpPr>
            <p:cNvPr id="121" name="Rechteck: abgerundete Ecken 120">
              <a:extLst>
                <a:ext uri="{FF2B5EF4-FFF2-40B4-BE49-F238E27FC236}">
                  <a16:creationId xmlns:a16="http://schemas.microsoft.com/office/drawing/2014/main" id="{4A66CBAA-C97E-2FE4-5607-F06C461E39B3}"/>
                </a:ext>
              </a:extLst>
            </p:cNvPr>
            <p:cNvSpPr/>
            <p:nvPr/>
          </p:nvSpPr>
          <p:spPr>
            <a:xfrm>
              <a:off x="7182597" y="488842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646625CF-A693-A30D-61A5-00BBFDB91993}"/>
                </a:ext>
              </a:extLst>
            </p:cNvPr>
            <p:cNvCxnSpPr>
              <a:cxnSpLocks/>
              <a:stCxn id="121" idx="1"/>
            </p:cNvCxnSpPr>
            <p:nvPr/>
          </p:nvCxnSpPr>
          <p:spPr>
            <a:xfrm flipH="1">
              <a:off x="6960655" y="502776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F7ACEA06-4C31-F562-4D5B-45CA4B9FB5D4}"/>
              </a:ext>
            </a:extLst>
          </p:cNvPr>
          <p:cNvGrpSpPr/>
          <p:nvPr/>
        </p:nvGrpSpPr>
        <p:grpSpPr>
          <a:xfrm>
            <a:off x="3423699" y="6135479"/>
            <a:ext cx="828793" cy="278678"/>
            <a:chOff x="6960655" y="4520229"/>
            <a:chExt cx="828793" cy="278678"/>
          </a:xfrm>
        </p:grpSpPr>
        <p:sp>
          <p:nvSpPr>
            <p:cNvPr id="123" name="Rechteck: abgerundete Ecken 122">
              <a:extLst>
                <a:ext uri="{FF2B5EF4-FFF2-40B4-BE49-F238E27FC236}">
                  <a16:creationId xmlns:a16="http://schemas.microsoft.com/office/drawing/2014/main" id="{8E1A5EDE-F7D3-A09C-EF1D-FEDF8AF77670}"/>
                </a:ext>
              </a:extLst>
            </p:cNvPr>
            <p:cNvSpPr/>
            <p:nvPr/>
          </p:nvSpPr>
          <p:spPr>
            <a:xfrm>
              <a:off x="7182597" y="4520229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38D5135-013F-B6F7-D700-E56BF34F4F05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6960655" y="465956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36" name="Freihandform: Form 135">
            <a:extLst>
              <a:ext uri="{FF2B5EF4-FFF2-40B4-BE49-F238E27FC236}">
                <a16:creationId xmlns:a16="http://schemas.microsoft.com/office/drawing/2014/main" id="{A26C4BAB-9274-EA4A-5EEC-E8F7CF7EBE6A}"/>
              </a:ext>
            </a:extLst>
          </p:cNvPr>
          <p:cNvSpPr/>
          <p:nvPr/>
        </p:nvSpPr>
        <p:spPr>
          <a:xfrm>
            <a:off x="6638605" y="294080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37" name="Freihandform: Form 136">
            <a:extLst>
              <a:ext uri="{FF2B5EF4-FFF2-40B4-BE49-F238E27FC236}">
                <a16:creationId xmlns:a16="http://schemas.microsoft.com/office/drawing/2014/main" id="{7161EE1E-2A7B-A73B-5760-6DF999919191}"/>
              </a:ext>
            </a:extLst>
          </p:cNvPr>
          <p:cNvSpPr/>
          <p:nvPr/>
        </p:nvSpPr>
        <p:spPr>
          <a:xfrm>
            <a:off x="9384452" y="32721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138" name="Grafik 137" descr="Geöffneter Ordner mit einfarbiger Füllung">
            <a:extLst>
              <a:ext uri="{FF2B5EF4-FFF2-40B4-BE49-F238E27FC236}">
                <a16:creationId xmlns:a16="http://schemas.microsoft.com/office/drawing/2014/main" id="{6D78922C-81E1-DECA-BE8E-FFF0BCB0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8816" y="746597"/>
            <a:ext cx="752080" cy="806197"/>
          </a:xfrm>
          <a:prstGeom prst="rect">
            <a:avLst/>
          </a:prstGeom>
        </p:spPr>
      </p:pic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F2EBBEA2-83EE-B4AF-6433-5F22C232CA57}"/>
              </a:ext>
            </a:extLst>
          </p:cNvPr>
          <p:cNvGrpSpPr/>
          <p:nvPr/>
        </p:nvGrpSpPr>
        <p:grpSpPr>
          <a:xfrm>
            <a:off x="7704856" y="1563370"/>
            <a:ext cx="682382" cy="537721"/>
            <a:chOff x="1887824" y="2837275"/>
            <a:chExt cx="682382" cy="537721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D8F63878-9C9A-05E3-4EBD-6899B357E477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9B0D0614-663F-3764-62E6-36D88C500905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147" name="Grafik 146" descr="Papier Silhouette">
                <a:extLst>
                  <a:ext uri="{FF2B5EF4-FFF2-40B4-BE49-F238E27FC236}">
                    <a16:creationId xmlns:a16="http://schemas.microsoft.com/office/drawing/2014/main" id="{7E98C023-B81C-34BC-1AC2-5D582611A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A485885C-3EBC-2835-04C9-BA494DA83C7C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368B1CB-D687-8C11-DDC6-4CE3F40FC8D4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FFE9B2D9-8E78-A0D7-E7FA-64AE68643AA7}"/>
              </a:ext>
            </a:extLst>
          </p:cNvPr>
          <p:cNvCxnSpPr>
            <a:cxnSpLocks/>
          </p:cNvCxnSpPr>
          <p:nvPr/>
        </p:nvCxnSpPr>
        <p:spPr>
          <a:xfrm>
            <a:off x="7704856" y="1566641"/>
            <a:ext cx="0" cy="2712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3452F9D8-2306-4425-9B56-3D615B079865}"/>
              </a:ext>
            </a:extLst>
          </p:cNvPr>
          <p:cNvGrpSpPr/>
          <p:nvPr/>
        </p:nvGrpSpPr>
        <p:grpSpPr>
          <a:xfrm>
            <a:off x="8419824" y="5897901"/>
            <a:ext cx="678443" cy="834156"/>
            <a:chOff x="8734518" y="3928007"/>
            <a:chExt cx="678443" cy="834156"/>
          </a:xfrm>
        </p:grpSpPr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15712669-139C-30FB-AEC0-B6138A488E3E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F23DE2DB-DDC7-596D-D227-164DD1D29D6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75" name="Rechteck 174">
                <a:extLst>
                  <a:ext uri="{FF2B5EF4-FFF2-40B4-BE49-F238E27FC236}">
                    <a16:creationId xmlns:a16="http://schemas.microsoft.com/office/drawing/2014/main" id="{8DE011CD-EFB6-D14A-2751-10886C66C63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F6A64A0E-8BCB-5411-8EE0-6B21D748AC43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69" name="Grafik 168" descr="Geöffneter Ordner mit einfarbiger Füllung">
                <a:extLst>
                  <a:ext uri="{FF2B5EF4-FFF2-40B4-BE49-F238E27FC236}">
                    <a16:creationId xmlns:a16="http://schemas.microsoft.com/office/drawing/2014/main" id="{CA7B1694-7A33-60DB-6BD4-C67018526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70" name="Grafik 169" descr="Papier Silhouette">
                <a:extLst>
                  <a:ext uri="{FF2B5EF4-FFF2-40B4-BE49-F238E27FC236}">
                    <a16:creationId xmlns:a16="http://schemas.microsoft.com/office/drawing/2014/main" id="{5C798682-1CBE-34A3-1062-F56B47852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EA6120B8-02F0-9078-54F7-A40F56304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4F91C068-3A1C-114D-A14F-6767B50F9717}"/>
                  </a:ext>
                </a:extLst>
              </p:cNvPr>
              <p:cNvCxnSpPr>
                <a:cxnSpLocks/>
                <a:endCxn id="17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F0D3E436-0FA4-D286-588F-DE41186045EE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D71510E2-6295-0F27-7FDF-B882F206344B}"/>
              </a:ext>
            </a:extLst>
          </p:cNvPr>
          <p:cNvGrpSpPr/>
          <p:nvPr/>
        </p:nvGrpSpPr>
        <p:grpSpPr>
          <a:xfrm>
            <a:off x="8419824" y="4342000"/>
            <a:ext cx="678443" cy="834156"/>
            <a:chOff x="9920835" y="3928007"/>
            <a:chExt cx="678443" cy="834156"/>
          </a:xfrm>
        </p:grpSpPr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970939A5-0BB9-97ED-912B-4E5E0F51961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9201DBB2-A096-65C2-3B2D-9942AA7876D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875C2E7D-3FA0-A47D-1DEB-4300982489E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B3710847-D074-17B8-2361-289F35132864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79" name="Grafik 178" descr="Geöffneter Ordner mit einfarbiger Füllung">
                <a:extLst>
                  <a:ext uri="{FF2B5EF4-FFF2-40B4-BE49-F238E27FC236}">
                    <a16:creationId xmlns:a16="http://schemas.microsoft.com/office/drawing/2014/main" id="{EC16522A-0264-B229-910A-427699226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80" name="Grafik 179" descr="Papier Silhouette">
                <a:extLst>
                  <a:ext uri="{FF2B5EF4-FFF2-40B4-BE49-F238E27FC236}">
                    <a16:creationId xmlns:a16="http://schemas.microsoft.com/office/drawing/2014/main" id="{12B3FF9B-7992-13E2-D76A-E62E3012C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81" name="Grafik 180" descr="Papier Silhouette">
                <a:extLst>
                  <a:ext uri="{FF2B5EF4-FFF2-40B4-BE49-F238E27FC236}">
                    <a16:creationId xmlns:a16="http://schemas.microsoft.com/office/drawing/2014/main" id="{FC47BF42-DFFE-394F-28E8-6D5004715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7A4A3E4E-EF99-E632-EE98-48779D15A127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C7558F5D-44D0-3476-B238-8F760493D66D}"/>
                  </a:ext>
                </a:extLst>
              </p:cNvPr>
              <p:cNvCxnSpPr>
                <a:cxnSpLocks/>
                <a:endCxn id="1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0BA5E45E-C0E3-2F03-C43E-08EB717AADE5}"/>
                  </a:ext>
                </a:extLst>
              </p:cNvPr>
              <p:cNvCxnSpPr>
                <a:cxnSpLocks/>
                <a:endCxn id="1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DBFE816D-4BDB-5ADB-31F6-726AE8D52AB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A6575DC1-AD70-9FBD-2B79-10CE79B48108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EB6379AC-FAD0-86F2-C9EA-FBCAAA56DE18}"/>
              </a:ext>
            </a:extLst>
          </p:cNvPr>
          <p:cNvCxnSpPr>
            <a:cxnSpLocks/>
            <a:stCxn id="187" idx="2"/>
            <a:endCxn id="174" idx="0"/>
          </p:cNvCxnSpPr>
          <p:nvPr/>
        </p:nvCxnSpPr>
        <p:spPr>
          <a:xfrm>
            <a:off x="8759046" y="5176156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A28343D1-B5CE-72E5-B1A4-6C1EB871E155}"/>
              </a:ext>
            </a:extLst>
          </p:cNvPr>
          <p:cNvSpPr/>
          <p:nvPr/>
        </p:nvSpPr>
        <p:spPr>
          <a:xfrm>
            <a:off x="9309957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9AB5AC22-0BDE-F351-F68A-5B90FC3D38A6}"/>
              </a:ext>
            </a:extLst>
          </p:cNvPr>
          <p:cNvCxnSpPr>
            <a:cxnSpLocks/>
            <a:stCxn id="191" idx="1"/>
          </p:cNvCxnSpPr>
          <p:nvPr/>
        </p:nvCxnSpPr>
        <p:spPr>
          <a:xfrm flipH="1">
            <a:off x="9088015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305B5947-B549-5D2E-E072-435657C1C3F0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9925452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4" name="Rechteck: abgerundete Ecken 193">
            <a:extLst>
              <a:ext uri="{FF2B5EF4-FFF2-40B4-BE49-F238E27FC236}">
                <a16:creationId xmlns:a16="http://schemas.microsoft.com/office/drawing/2014/main" id="{490D6A3E-81AD-58A8-E21F-BDED8C8BD62E}"/>
              </a:ext>
            </a:extLst>
          </p:cNvPr>
          <p:cNvSpPr/>
          <p:nvPr/>
        </p:nvSpPr>
        <p:spPr>
          <a:xfrm>
            <a:off x="10147394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sp>
        <p:nvSpPr>
          <p:cNvPr id="198" name="Pfeil: nach rechts 197">
            <a:extLst>
              <a:ext uri="{FF2B5EF4-FFF2-40B4-BE49-F238E27FC236}">
                <a16:creationId xmlns:a16="http://schemas.microsoft.com/office/drawing/2014/main" id="{C652C960-6730-0FB2-B4C6-EA2D679E6622}"/>
              </a:ext>
            </a:extLst>
          </p:cNvPr>
          <p:cNvSpPr/>
          <p:nvPr/>
        </p:nvSpPr>
        <p:spPr>
          <a:xfrm>
            <a:off x="5589478" y="3069783"/>
            <a:ext cx="1005548" cy="1481465"/>
          </a:xfrm>
          <a:prstGeom prst="rightArrow">
            <a:avLst>
              <a:gd name="adj1" fmla="val 83318"/>
              <a:gd name="adj2" fmla="val 2098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reset</a:t>
            </a:r>
            <a:r>
              <a:rPr lang="de-DE" sz="1600" dirty="0"/>
              <a:t> </a:t>
            </a:r>
          </a:p>
          <a:p>
            <a:pPr algn="ctr"/>
            <a:r>
              <a:rPr lang="de-DE" sz="1600" dirty="0"/>
              <a:t>--mixed </a:t>
            </a:r>
          </a:p>
          <a:p>
            <a:pPr algn="ctr"/>
            <a:r>
              <a:rPr lang="de-DE" sz="1600" dirty="0"/>
              <a:t>7de0</a:t>
            </a:r>
          </a:p>
        </p:txBody>
      </p:sp>
      <p:sp>
        <p:nvSpPr>
          <p:cNvPr id="201" name="Rechteck: abgerundete Ecken 200">
            <a:extLst>
              <a:ext uri="{FF2B5EF4-FFF2-40B4-BE49-F238E27FC236}">
                <a16:creationId xmlns:a16="http://schemas.microsoft.com/office/drawing/2014/main" id="{5629221E-28F7-0291-4526-2119A66FFAB8}"/>
              </a:ext>
            </a:extLst>
          </p:cNvPr>
          <p:cNvSpPr/>
          <p:nvPr/>
        </p:nvSpPr>
        <p:spPr>
          <a:xfrm>
            <a:off x="10218477" y="6164201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B9C31EFA-8073-D5F0-09ED-7EA2E0800641}"/>
              </a:ext>
            </a:extLst>
          </p:cNvPr>
          <p:cNvCxnSpPr>
            <a:cxnSpLocks/>
            <a:stCxn id="201" idx="1"/>
          </p:cNvCxnSpPr>
          <p:nvPr/>
        </p:nvCxnSpPr>
        <p:spPr>
          <a:xfrm flipH="1">
            <a:off x="9945394" y="6303540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3" name="Rechteck: abgerundete Ecken 202">
            <a:extLst>
              <a:ext uri="{FF2B5EF4-FFF2-40B4-BE49-F238E27FC236}">
                <a16:creationId xmlns:a16="http://schemas.microsoft.com/office/drawing/2014/main" id="{9427B7DD-003A-DFBC-DEE5-304FD5575385}"/>
              </a:ext>
            </a:extLst>
          </p:cNvPr>
          <p:cNvSpPr/>
          <p:nvPr/>
        </p:nvSpPr>
        <p:spPr>
          <a:xfrm>
            <a:off x="9309957" y="6183255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155D41D7-2AF9-B878-365F-D1FDB5DE8219}"/>
              </a:ext>
            </a:extLst>
          </p:cNvPr>
          <p:cNvCxnSpPr>
            <a:cxnSpLocks/>
            <a:stCxn id="203" idx="1"/>
          </p:cNvCxnSpPr>
          <p:nvPr/>
        </p:nvCxnSpPr>
        <p:spPr>
          <a:xfrm flipH="1">
            <a:off x="9088015" y="6322594"/>
            <a:ext cx="221942" cy="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8" name="Grafik 207" descr="Geöffneter Ordner mit einfarbiger Füllung">
            <a:extLst>
              <a:ext uri="{FF2B5EF4-FFF2-40B4-BE49-F238E27FC236}">
                <a16:creationId xmlns:a16="http://schemas.microsoft.com/office/drawing/2014/main" id="{ABA1D7F5-51E1-5BAD-B44C-3D74274A8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3503" y="776679"/>
            <a:ext cx="752080" cy="806197"/>
          </a:xfrm>
          <a:prstGeom prst="rect">
            <a:avLst/>
          </a:prstGeom>
        </p:spPr>
      </p:pic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97260D02-4B80-DA3D-B35C-C2108950477B}"/>
              </a:ext>
            </a:extLst>
          </p:cNvPr>
          <p:cNvGrpSpPr/>
          <p:nvPr/>
        </p:nvGrpSpPr>
        <p:grpSpPr>
          <a:xfrm>
            <a:off x="10439543" y="1593452"/>
            <a:ext cx="682382" cy="537721"/>
            <a:chOff x="1887824" y="2837275"/>
            <a:chExt cx="682382" cy="537721"/>
          </a:xfrm>
        </p:grpSpPr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B9F84D8B-64A7-5519-2AE1-7A36F16C5209}"/>
                </a:ext>
              </a:extLst>
            </p:cNvPr>
            <p:cNvCxnSpPr>
              <a:cxnSpLocks/>
              <a:endCxn id="213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CFDF193C-C2BC-8B97-A263-E377508E5BE9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213" name="Grafik 212" descr="Papier Silhouette">
                <a:extLst>
                  <a:ext uri="{FF2B5EF4-FFF2-40B4-BE49-F238E27FC236}">
                    <a16:creationId xmlns:a16="http://schemas.microsoft.com/office/drawing/2014/main" id="{8832ADBF-6757-1DD5-E86F-41041E23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2AD13C58-4F35-2DA9-60F4-4665747889A6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758C437D-B540-9769-CE3D-99A6739AADFC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B426BE58-425B-EB07-BF98-D3D7A62F4798}"/>
              </a:ext>
            </a:extLst>
          </p:cNvPr>
          <p:cNvCxnSpPr/>
          <p:nvPr/>
        </p:nvCxnSpPr>
        <p:spPr>
          <a:xfrm>
            <a:off x="10439543" y="1596723"/>
            <a:ext cx="0" cy="829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990050AD-4AA6-8850-87D6-768B4D88A660}"/>
              </a:ext>
            </a:extLst>
          </p:cNvPr>
          <p:cNvCxnSpPr>
            <a:cxnSpLocks/>
            <a:endCxn id="218" idx="1"/>
          </p:cNvCxnSpPr>
          <p:nvPr/>
        </p:nvCxnSpPr>
        <p:spPr>
          <a:xfrm>
            <a:off x="10439543" y="2426239"/>
            <a:ext cx="16649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52DB8EDB-2890-1862-49F5-7FA66E6F9CEC}"/>
              </a:ext>
            </a:extLst>
          </p:cNvPr>
          <p:cNvGrpSpPr/>
          <p:nvPr/>
        </p:nvGrpSpPr>
        <p:grpSpPr>
          <a:xfrm>
            <a:off x="10606035" y="2168294"/>
            <a:ext cx="515890" cy="515890"/>
            <a:chOff x="2054316" y="3412117"/>
            <a:chExt cx="515890" cy="51589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218" name="Grafik 217" descr="Papier Silhouette">
              <a:extLst>
                <a:ext uri="{FF2B5EF4-FFF2-40B4-BE49-F238E27FC236}">
                  <a16:creationId xmlns:a16="http://schemas.microsoft.com/office/drawing/2014/main" id="{89CC1421-CDF9-9D98-E328-BAFA972A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054316" y="3412117"/>
              <a:ext cx="515890" cy="515890"/>
            </a:xfrm>
            <a:prstGeom prst="rect">
              <a:avLst/>
            </a:prstGeom>
          </p:spPr>
        </p:pic>
        <p:sp>
          <p:nvSpPr>
            <p:cNvPr id="219" name="Textfeld 218">
              <a:extLst>
                <a:ext uri="{FF2B5EF4-FFF2-40B4-BE49-F238E27FC236}">
                  <a16:creationId xmlns:a16="http://schemas.microsoft.com/office/drawing/2014/main" id="{28CB98AD-1386-9676-189C-DBC5DCD483A8}"/>
                </a:ext>
              </a:extLst>
            </p:cNvPr>
            <p:cNvSpPr txBox="1"/>
            <p:nvPr/>
          </p:nvSpPr>
          <p:spPr>
            <a:xfrm>
              <a:off x="2153403" y="348539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995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hteck 199">
            <a:extLst>
              <a:ext uri="{FF2B5EF4-FFF2-40B4-BE49-F238E27FC236}">
                <a16:creationId xmlns:a16="http://schemas.microsoft.com/office/drawing/2014/main" id="{583AC17B-C3D3-AE6C-D530-54871BDB773E}"/>
              </a:ext>
            </a:extLst>
          </p:cNvPr>
          <p:cNvSpPr/>
          <p:nvPr/>
        </p:nvSpPr>
        <p:spPr>
          <a:xfrm>
            <a:off x="0" y="0"/>
            <a:ext cx="603175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127765" y="28884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2873612" y="321977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4" name="Grafik 3" descr="Geöffneter Ordner mit einfarbiger Füllung">
            <a:extLst>
              <a:ext uri="{FF2B5EF4-FFF2-40B4-BE49-F238E27FC236}">
                <a16:creationId xmlns:a16="http://schemas.microsoft.com/office/drawing/2014/main" id="{3E977226-1626-A7A6-9696-FAE0E6E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976" y="741359"/>
            <a:ext cx="752080" cy="806197"/>
          </a:xfrm>
          <a:prstGeom prst="rect">
            <a:avLst/>
          </a:prstGeom>
        </p:spPr>
      </p:pic>
      <p:pic>
        <p:nvPicPr>
          <p:cNvPr id="37" name="Grafik 36" descr="Geöffneter Ordner mit einfarbiger Füllung">
            <a:extLst>
              <a:ext uri="{FF2B5EF4-FFF2-40B4-BE49-F238E27FC236}">
                <a16:creationId xmlns:a16="http://schemas.microsoft.com/office/drawing/2014/main" id="{A1BEDED1-98B1-BEC1-1395-F029AD5E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0412" y="864058"/>
            <a:ext cx="752080" cy="806197"/>
          </a:xfrm>
          <a:prstGeom prst="rect">
            <a:avLst/>
          </a:prstGeom>
        </p:spPr>
      </p:pic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6AE2C666-9155-A50A-DB62-64F5A7AC07B3}"/>
              </a:ext>
            </a:extLst>
          </p:cNvPr>
          <p:cNvGrpSpPr/>
          <p:nvPr/>
        </p:nvGrpSpPr>
        <p:grpSpPr>
          <a:xfrm>
            <a:off x="1194016" y="1558132"/>
            <a:ext cx="682382" cy="537721"/>
            <a:chOff x="1887824" y="2837275"/>
            <a:chExt cx="682382" cy="537721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EFDCE3B-B12A-A9F1-D4C9-CF3E488D0D4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6B9224F-E319-59A3-CB8A-4AE6E31F6A9E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5" name="Grafik 4" descr="Papier Silhouette">
                <a:extLst>
                  <a:ext uri="{FF2B5EF4-FFF2-40B4-BE49-F238E27FC236}">
                    <a16:creationId xmlns:a16="http://schemas.microsoft.com/office/drawing/2014/main" id="{04718011-76B5-A761-ADBD-0603CD1A2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FD11249-E158-2BB5-9AE0-9E507CCBAAEB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96C07FB1-124C-0358-8CAE-79CACF37005E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E8E5683F-EB2F-D1ED-0F7B-7131B146FF8E}"/>
              </a:ext>
            </a:extLst>
          </p:cNvPr>
          <p:cNvGrpSpPr/>
          <p:nvPr/>
        </p:nvGrpSpPr>
        <p:grpSpPr>
          <a:xfrm>
            <a:off x="3876452" y="1684102"/>
            <a:ext cx="682382" cy="534450"/>
            <a:chOff x="5317720" y="2870917"/>
            <a:chExt cx="682382" cy="53445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0E9B02A-4E2E-6B86-E120-E642B1D86E5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317720" y="3147423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227518A7-CA89-DC3A-4F9F-44DC179F1951}"/>
                </a:ext>
              </a:extLst>
            </p:cNvPr>
            <p:cNvGrpSpPr/>
            <p:nvPr/>
          </p:nvGrpSpPr>
          <p:grpSpPr>
            <a:xfrm>
              <a:off x="5484212" y="2889477"/>
              <a:ext cx="515890" cy="515890"/>
              <a:chOff x="5484212" y="2889477"/>
              <a:chExt cx="515890" cy="515890"/>
            </a:xfrm>
          </p:grpSpPr>
          <p:pic>
            <p:nvPicPr>
              <p:cNvPr id="38" name="Grafik 37" descr="Papier Silhouette">
                <a:extLst>
                  <a:ext uri="{FF2B5EF4-FFF2-40B4-BE49-F238E27FC236}">
                    <a16:creationId xmlns:a16="http://schemas.microsoft.com/office/drawing/2014/main" id="{8A4F3572-ADE7-A2D1-BF2D-248A7B66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484212" y="2889477"/>
                <a:ext cx="515890" cy="515890"/>
              </a:xfrm>
              <a:prstGeom prst="rect">
                <a:avLst/>
              </a:prstGeom>
            </p:spPr>
          </p:pic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A2C1A059-9511-02E2-E66E-08AA2D124E11}"/>
                  </a:ext>
                </a:extLst>
              </p:cNvPr>
              <p:cNvSpPr txBox="1"/>
              <p:nvPr/>
            </p:nvSpPr>
            <p:spPr>
              <a:xfrm>
                <a:off x="5583299" y="296275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6C2290F9-D369-D29F-0684-18C85621E1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7720" y="2870917"/>
              <a:ext cx="0" cy="27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CB050CB-EF25-192E-98B2-272267CA48E4}"/>
              </a:ext>
            </a:extLst>
          </p:cNvPr>
          <p:cNvCxnSpPr>
            <a:cxnSpLocks/>
          </p:cNvCxnSpPr>
          <p:nvPr/>
        </p:nvCxnSpPr>
        <p:spPr>
          <a:xfrm>
            <a:off x="1194016" y="1561403"/>
            <a:ext cx="0" cy="2765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34D97C6-268C-AC2F-5AA6-9C52FB3FE4D4}"/>
              </a:ext>
            </a:extLst>
          </p:cNvPr>
          <p:cNvGrpSpPr/>
          <p:nvPr/>
        </p:nvGrpSpPr>
        <p:grpSpPr>
          <a:xfrm>
            <a:off x="1908984" y="5892663"/>
            <a:ext cx="678443" cy="834156"/>
            <a:chOff x="8734518" y="3928007"/>
            <a:chExt cx="678443" cy="834156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0E9F96CC-8D09-7204-7B73-DB047EF91888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49CBC34B-E2D8-B7F7-8CCD-13725CE699F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B0910EAD-E532-9B28-AA69-10BAF00C9A5E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4D888DFE-CCEB-FA87-AF54-B868A1D2D637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12" name="Grafik 111" descr="Geöffneter Ordner mit einfarbiger Füllung">
                <a:extLst>
                  <a:ext uri="{FF2B5EF4-FFF2-40B4-BE49-F238E27FC236}">
                    <a16:creationId xmlns:a16="http://schemas.microsoft.com/office/drawing/2014/main" id="{C9799FEA-C758-7E1B-4BB1-E193B6E11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13" name="Grafik 112" descr="Papier Silhouette">
                <a:extLst>
                  <a:ext uri="{FF2B5EF4-FFF2-40B4-BE49-F238E27FC236}">
                    <a16:creationId xmlns:a16="http://schemas.microsoft.com/office/drawing/2014/main" id="{A438B21B-3390-F60F-B90B-D878C6D45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C3D1DAC1-29A5-10B7-BAF7-0CA833601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1FD4956F-AC86-D8B4-03FE-0E9FBF9E5676}"/>
                  </a:ext>
                </a:extLst>
              </p:cNvPr>
              <p:cNvCxnSpPr>
                <a:cxnSpLocks/>
                <a:endCxn id="113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E8486D69-28C2-0395-1644-104895524A3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7F8AC0C1-3124-5572-BFA1-AA4C7FD5ADFF}"/>
              </a:ext>
            </a:extLst>
          </p:cNvPr>
          <p:cNvGrpSpPr/>
          <p:nvPr/>
        </p:nvGrpSpPr>
        <p:grpSpPr>
          <a:xfrm>
            <a:off x="1908984" y="4336762"/>
            <a:ext cx="678443" cy="834156"/>
            <a:chOff x="9920835" y="3928007"/>
            <a:chExt cx="678443" cy="834156"/>
          </a:xfrm>
        </p:grpSpPr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1101957E-2FEF-D2B0-CB88-33B26F676234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14872B00-3FDA-39D4-EC21-6FFA12B0BA4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B52620D1-C51A-E8D7-9059-85109AFE7549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D1403BBA-EB05-6943-E57E-BDEBCCD1756D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00" name="Grafik 99" descr="Geöffneter Ordner mit einfarbiger Füllung">
                <a:extLst>
                  <a:ext uri="{FF2B5EF4-FFF2-40B4-BE49-F238E27FC236}">
                    <a16:creationId xmlns:a16="http://schemas.microsoft.com/office/drawing/2014/main" id="{B13AB3E6-9BB3-4EEE-7AD8-61AA7C6DC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01" name="Grafik 100" descr="Papier Silhouette">
                <a:extLst>
                  <a:ext uri="{FF2B5EF4-FFF2-40B4-BE49-F238E27FC236}">
                    <a16:creationId xmlns:a16="http://schemas.microsoft.com/office/drawing/2014/main" id="{398A019F-6C5E-6282-859A-504F68262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02" name="Grafik 101" descr="Papier Silhouette">
                <a:extLst>
                  <a:ext uri="{FF2B5EF4-FFF2-40B4-BE49-F238E27FC236}">
                    <a16:creationId xmlns:a16="http://schemas.microsoft.com/office/drawing/2014/main" id="{A776C536-1E7A-62D4-3EA9-4D19C1738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03F389ED-58EF-BD6D-95A9-AC0A822233C4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17EF5F2C-0660-2073-E4CC-0207E5C75CA0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CD4AFD70-6A03-D621-100C-B0547060A801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9870945A-BB7B-7E33-DB08-557938BA8726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C3295FF3-B937-5064-C7A7-AB92A3F89729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B</a:t>
                </a:r>
              </a:p>
            </p:txBody>
          </p:sp>
        </p:grpSp>
      </p:grp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F361150-D1A3-A17C-AFBC-D116D5A5D9D6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2248206" y="5170918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C93277DE-3C32-86BB-1478-90F10C5D4A0C}"/>
              </a:ext>
            </a:extLst>
          </p:cNvPr>
          <p:cNvGrpSpPr/>
          <p:nvPr/>
        </p:nvGrpSpPr>
        <p:grpSpPr>
          <a:xfrm>
            <a:off x="2586262" y="6135479"/>
            <a:ext cx="828793" cy="278678"/>
            <a:chOff x="6960655" y="4888426"/>
            <a:chExt cx="828793" cy="278678"/>
          </a:xfrm>
        </p:grpSpPr>
        <p:sp>
          <p:nvSpPr>
            <p:cNvPr id="121" name="Rechteck: abgerundete Ecken 120">
              <a:extLst>
                <a:ext uri="{FF2B5EF4-FFF2-40B4-BE49-F238E27FC236}">
                  <a16:creationId xmlns:a16="http://schemas.microsoft.com/office/drawing/2014/main" id="{4A66CBAA-C97E-2FE4-5607-F06C461E39B3}"/>
                </a:ext>
              </a:extLst>
            </p:cNvPr>
            <p:cNvSpPr/>
            <p:nvPr/>
          </p:nvSpPr>
          <p:spPr>
            <a:xfrm>
              <a:off x="7182597" y="4888426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646625CF-A693-A30D-61A5-00BBFDB91993}"/>
                </a:ext>
              </a:extLst>
            </p:cNvPr>
            <p:cNvCxnSpPr>
              <a:cxnSpLocks/>
              <a:stCxn id="121" idx="1"/>
            </p:cNvCxnSpPr>
            <p:nvPr/>
          </p:nvCxnSpPr>
          <p:spPr>
            <a:xfrm flipH="1">
              <a:off x="6960655" y="5027765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F7ACEA06-4C31-F562-4D5B-45CA4B9FB5D4}"/>
              </a:ext>
            </a:extLst>
          </p:cNvPr>
          <p:cNvGrpSpPr/>
          <p:nvPr/>
        </p:nvGrpSpPr>
        <p:grpSpPr>
          <a:xfrm>
            <a:off x="3423699" y="6135479"/>
            <a:ext cx="828793" cy="278678"/>
            <a:chOff x="6960655" y="4520229"/>
            <a:chExt cx="828793" cy="278678"/>
          </a:xfrm>
        </p:grpSpPr>
        <p:sp>
          <p:nvSpPr>
            <p:cNvPr id="123" name="Rechteck: abgerundete Ecken 122">
              <a:extLst>
                <a:ext uri="{FF2B5EF4-FFF2-40B4-BE49-F238E27FC236}">
                  <a16:creationId xmlns:a16="http://schemas.microsoft.com/office/drawing/2014/main" id="{8E1A5EDE-F7D3-A09C-EF1D-FEDF8AF77670}"/>
                </a:ext>
              </a:extLst>
            </p:cNvPr>
            <p:cNvSpPr/>
            <p:nvPr/>
          </p:nvSpPr>
          <p:spPr>
            <a:xfrm>
              <a:off x="7182597" y="4520229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38D5135-013F-B6F7-D700-E56BF34F4F05}"/>
                </a:ext>
              </a:extLst>
            </p:cNvPr>
            <p:cNvCxnSpPr>
              <a:cxnSpLocks/>
              <a:stCxn id="123" idx="1"/>
            </p:cNvCxnSpPr>
            <p:nvPr/>
          </p:nvCxnSpPr>
          <p:spPr>
            <a:xfrm flipH="1">
              <a:off x="6960655" y="4659568"/>
              <a:ext cx="2219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36" name="Freihandform: Form 135">
            <a:extLst>
              <a:ext uri="{FF2B5EF4-FFF2-40B4-BE49-F238E27FC236}">
                <a16:creationId xmlns:a16="http://schemas.microsoft.com/office/drawing/2014/main" id="{A26C4BAB-9274-EA4A-5EEC-E8F7CF7EBE6A}"/>
              </a:ext>
            </a:extLst>
          </p:cNvPr>
          <p:cNvSpPr/>
          <p:nvPr/>
        </p:nvSpPr>
        <p:spPr>
          <a:xfrm>
            <a:off x="6638605" y="294080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37" name="Freihandform: Form 136">
            <a:extLst>
              <a:ext uri="{FF2B5EF4-FFF2-40B4-BE49-F238E27FC236}">
                <a16:creationId xmlns:a16="http://schemas.microsoft.com/office/drawing/2014/main" id="{7161EE1E-2A7B-A73B-5760-6DF999919191}"/>
              </a:ext>
            </a:extLst>
          </p:cNvPr>
          <p:cNvSpPr/>
          <p:nvPr/>
        </p:nvSpPr>
        <p:spPr>
          <a:xfrm>
            <a:off x="9384452" y="32721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pic>
        <p:nvPicPr>
          <p:cNvPr id="138" name="Grafik 137" descr="Geöffneter Ordner mit einfarbiger Füllung">
            <a:extLst>
              <a:ext uri="{FF2B5EF4-FFF2-40B4-BE49-F238E27FC236}">
                <a16:creationId xmlns:a16="http://schemas.microsoft.com/office/drawing/2014/main" id="{6D78922C-81E1-DECA-BE8E-FFF0BCB0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8816" y="746597"/>
            <a:ext cx="752080" cy="806197"/>
          </a:xfrm>
          <a:prstGeom prst="rect">
            <a:avLst/>
          </a:prstGeom>
        </p:spPr>
      </p:pic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F2EBBEA2-83EE-B4AF-6433-5F22C232CA57}"/>
              </a:ext>
            </a:extLst>
          </p:cNvPr>
          <p:cNvGrpSpPr/>
          <p:nvPr/>
        </p:nvGrpSpPr>
        <p:grpSpPr>
          <a:xfrm>
            <a:off x="7704856" y="1563370"/>
            <a:ext cx="682382" cy="537721"/>
            <a:chOff x="1887824" y="2837275"/>
            <a:chExt cx="682382" cy="537721"/>
          </a:xfrm>
        </p:grpSpPr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D8F63878-9C9A-05E3-4EBD-6899B357E477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9B0D0614-663F-3764-62E6-36D88C500905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147" name="Grafik 146" descr="Papier Silhouette">
                <a:extLst>
                  <a:ext uri="{FF2B5EF4-FFF2-40B4-BE49-F238E27FC236}">
                    <a16:creationId xmlns:a16="http://schemas.microsoft.com/office/drawing/2014/main" id="{7E98C023-B81C-34BC-1AC2-5D582611A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A485885C-3EBC-2835-04C9-BA494DA83C7C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368B1CB-D687-8C11-DDC6-4CE3F40FC8D4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FFE9B2D9-8E78-A0D7-E7FA-64AE68643AA7}"/>
              </a:ext>
            </a:extLst>
          </p:cNvPr>
          <p:cNvCxnSpPr>
            <a:cxnSpLocks/>
          </p:cNvCxnSpPr>
          <p:nvPr/>
        </p:nvCxnSpPr>
        <p:spPr>
          <a:xfrm>
            <a:off x="7704856" y="1566641"/>
            <a:ext cx="0" cy="2712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3452F9D8-2306-4425-9B56-3D615B079865}"/>
              </a:ext>
            </a:extLst>
          </p:cNvPr>
          <p:cNvGrpSpPr/>
          <p:nvPr/>
        </p:nvGrpSpPr>
        <p:grpSpPr>
          <a:xfrm>
            <a:off x="8419824" y="5897901"/>
            <a:ext cx="678443" cy="834156"/>
            <a:chOff x="8734518" y="3928007"/>
            <a:chExt cx="678443" cy="834156"/>
          </a:xfrm>
        </p:grpSpPr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15712669-139C-30FB-AEC0-B6138A488E3E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F23DE2DB-DDC7-596D-D227-164DD1D29D61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175" name="Rechteck 174">
                <a:extLst>
                  <a:ext uri="{FF2B5EF4-FFF2-40B4-BE49-F238E27FC236}">
                    <a16:creationId xmlns:a16="http://schemas.microsoft.com/office/drawing/2014/main" id="{8DE011CD-EFB6-D14A-2751-10886C66C630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F6A64A0E-8BCB-5411-8EE0-6B21D748AC43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169" name="Grafik 168" descr="Geöffneter Ordner mit einfarbiger Füllung">
                <a:extLst>
                  <a:ext uri="{FF2B5EF4-FFF2-40B4-BE49-F238E27FC236}">
                    <a16:creationId xmlns:a16="http://schemas.microsoft.com/office/drawing/2014/main" id="{CA7B1694-7A33-60DB-6BD4-C67018526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70" name="Grafik 169" descr="Papier Silhouette">
                <a:extLst>
                  <a:ext uri="{FF2B5EF4-FFF2-40B4-BE49-F238E27FC236}">
                    <a16:creationId xmlns:a16="http://schemas.microsoft.com/office/drawing/2014/main" id="{5C798682-1CBE-34A3-1062-F56B47852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EA6120B8-02F0-9078-54F7-A40F56304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4F91C068-3A1C-114D-A14F-6767B50F9717}"/>
                  </a:ext>
                </a:extLst>
              </p:cNvPr>
              <p:cNvCxnSpPr>
                <a:cxnSpLocks/>
                <a:endCxn id="17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F0D3E436-0FA4-D286-588F-DE41186045EE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D71510E2-6295-0F27-7FDF-B882F206344B}"/>
              </a:ext>
            </a:extLst>
          </p:cNvPr>
          <p:cNvGrpSpPr/>
          <p:nvPr/>
        </p:nvGrpSpPr>
        <p:grpSpPr>
          <a:xfrm>
            <a:off x="8419824" y="4342000"/>
            <a:ext cx="678443" cy="834156"/>
            <a:chOff x="9920835" y="3928007"/>
            <a:chExt cx="678443" cy="834156"/>
          </a:xfrm>
        </p:grpSpPr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970939A5-0BB9-97ED-912B-4E5E0F519610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9201DBB2-A096-65C2-3B2D-9942AA7876D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7de0</a:t>
                </a:r>
              </a:p>
            </p:txBody>
          </p:sp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875C2E7D-3FA0-A47D-1DEB-4300982489EC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B3710847-D074-17B8-2361-289F35132864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79" name="Grafik 178" descr="Geöffneter Ordner mit einfarbiger Füllung">
                <a:extLst>
                  <a:ext uri="{FF2B5EF4-FFF2-40B4-BE49-F238E27FC236}">
                    <a16:creationId xmlns:a16="http://schemas.microsoft.com/office/drawing/2014/main" id="{EC16522A-0264-B229-910A-427699226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80" name="Grafik 179" descr="Papier Silhouette">
                <a:extLst>
                  <a:ext uri="{FF2B5EF4-FFF2-40B4-BE49-F238E27FC236}">
                    <a16:creationId xmlns:a16="http://schemas.microsoft.com/office/drawing/2014/main" id="{12B3FF9B-7992-13E2-D76A-E62E3012C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81" name="Grafik 180" descr="Papier Silhouette">
                <a:extLst>
                  <a:ext uri="{FF2B5EF4-FFF2-40B4-BE49-F238E27FC236}">
                    <a16:creationId xmlns:a16="http://schemas.microsoft.com/office/drawing/2014/main" id="{FC47BF42-DFFE-394F-28E8-6D5004715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7A4A3E4E-EF99-E632-EE98-48779D15A127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C7558F5D-44D0-3476-B238-8F760493D66D}"/>
                  </a:ext>
                </a:extLst>
              </p:cNvPr>
              <p:cNvCxnSpPr>
                <a:cxnSpLocks/>
                <a:endCxn id="181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0BA5E45E-C0E3-2F03-C43E-08EB717AADE5}"/>
                  </a:ext>
                </a:extLst>
              </p:cNvPr>
              <p:cNvCxnSpPr>
                <a:cxnSpLocks/>
                <a:endCxn id="180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DBFE816D-4BDB-5ADB-31F6-726AE8D52AB2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186" name="Textfeld 185">
                <a:extLst>
                  <a:ext uri="{FF2B5EF4-FFF2-40B4-BE49-F238E27FC236}">
                    <a16:creationId xmlns:a16="http://schemas.microsoft.com/office/drawing/2014/main" id="{A6575DC1-AD70-9FBD-2B79-10CE79B48108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EB6379AC-FAD0-86F2-C9EA-FBCAAA56DE18}"/>
              </a:ext>
            </a:extLst>
          </p:cNvPr>
          <p:cNvCxnSpPr>
            <a:cxnSpLocks/>
            <a:stCxn id="187" idx="2"/>
            <a:endCxn id="174" idx="0"/>
          </p:cNvCxnSpPr>
          <p:nvPr/>
        </p:nvCxnSpPr>
        <p:spPr>
          <a:xfrm>
            <a:off x="8759046" y="5176156"/>
            <a:ext cx="0" cy="72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A28343D1-B5CE-72E5-B1A4-6C1EB871E155}"/>
              </a:ext>
            </a:extLst>
          </p:cNvPr>
          <p:cNvSpPr/>
          <p:nvPr/>
        </p:nvSpPr>
        <p:spPr>
          <a:xfrm>
            <a:off x="9309957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9AB5AC22-0BDE-F351-F68A-5B90FC3D38A6}"/>
              </a:ext>
            </a:extLst>
          </p:cNvPr>
          <p:cNvCxnSpPr>
            <a:cxnSpLocks/>
            <a:stCxn id="191" idx="1"/>
          </p:cNvCxnSpPr>
          <p:nvPr/>
        </p:nvCxnSpPr>
        <p:spPr>
          <a:xfrm flipH="1">
            <a:off x="9088015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305B5947-B549-5D2E-E072-435657C1C3F0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9925452" y="4756871"/>
            <a:ext cx="2219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4" name="Rechteck: abgerundete Ecken 193">
            <a:extLst>
              <a:ext uri="{FF2B5EF4-FFF2-40B4-BE49-F238E27FC236}">
                <a16:creationId xmlns:a16="http://schemas.microsoft.com/office/drawing/2014/main" id="{490D6A3E-81AD-58A8-E21F-BDED8C8BD62E}"/>
              </a:ext>
            </a:extLst>
          </p:cNvPr>
          <p:cNvSpPr/>
          <p:nvPr/>
        </p:nvSpPr>
        <p:spPr>
          <a:xfrm>
            <a:off x="10147394" y="4617532"/>
            <a:ext cx="606851" cy="278678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sp>
        <p:nvSpPr>
          <p:cNvPr id="198" name="Pfeil: nach rechts 197">
            <a:extLst>
              <a:ext uri="{FF2B5EF4-FFF2-40B4-BE49-F238E27FC236}">
                <a16:creationId xmlns:a16="http://schemas.microsoft.com/office/drawing/2014/main" id="{C652C960-6730-0FB2-B4C6-EA2D679E6622}"/>
              </a:ext>
            </a:extLst>
          </p:cNvPr>
          <p:cNvSpPr/>
          <p:nvPr/>
        </p:nvSpPr>
        <p:spPr>
          <a:xfrm>
            <a:off x="5589478" y="3069783"/>
            <a:ext cx="1005548" cy="1481465"/>
          </a:xfrm>
          <a:prstGeom prst="rightArrow">
            <a:avLst>
              <a:gd name="adj1" fmla="val 83318"/>
              <a:gd name="adj2" fmla="val 2098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reset</a:t>
            </a:r>
            <a:r>
              <a:rPr lang="de-DE" sz="1600" dirty="0"/>
              <a:t> </a:t>
            </a:r>
          </a:p>
          <a:p>
            <a:pPr algn="ctr"/>
            <a:r>
              <a:rPr lang="de-DE" sz="1600" dirty="0"/>
              <a:t>--soft </a:t>
            </a:r>
          </a:p>
          <a:p>
            <a:pPr algn="ctr"/>
            <a:r>
              <a:rPr lang="de-DE" sz="1600" dirty="0"/>
              <a:t>13ff</a:t>
            </a:r>
          </a:p>
        </p:txBody>
      </p:sp>
      <p:sp>
        <p:nvSpPr>
          <p:cNvPr id="201" name="Rechteck: abgerundete Ecken 200">
            <a:extLst>
              <a:ext uri="{FF2B5EF4-FFF2-40B4-BE49-F238E27FC236}">
                <a16:creationId xmlns:a16="http://schemas.microsoft.com/office/drawing/2014/main" id="{5629221E-28F7-0291-4526-2119A66FFAB8}"/>
              </a:ext>
            </a:extLst>
          </p:cNvPr>
          <p:cNvSpPr/>
          <p:nvPr/>
        </p:nvSpPr>
        <p:spPr>
          <a:xfrm>
            <a:off x="10218477" y="6164201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2" name="Gerade Verbindung mit Pfeil 201">
            <a:extLst>
              <a:ext uri="{FF2B5EF4-FFF2-40B4-BE49-F238E27FC236}">
                <a16:creationId xmlns:a16="http://schemas.microsoft.com/office/drawing/2014/main" id="{B9C31EFA-8073-D5F0-09ED-7EA2E0800641}"/>
              </a:ext>
            </a:extLst>
          </p:cNvPr>
          <p:cNvCxnSpPr>
            <a:cxnSpLocks/>
            <a:stCxn id="201" idx="1"/>
          </p:cNvCxnSpPr>
          <p:nvPr/>
        </p:nvCxnSpPr>
        <p:spPr>
          <a:xfrm flipH="1">
            <a:off x="9945394" y="6303540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3" name="Rechteck: abgerundete Ecken 202">
            <a:extLst>
              <a:ext uri="{FF2B5EF4-FFF2-40B4-BE49-F238E27FC236}">
                <a16:creationId xmlns:a16="http://schemas.microsoft.com/office/drawing/2014/main" id="{9427B7DD-003A-DFBC-DEE5-304FD5575385}"/>
              </a:ext>
            </a:extLst>
          </p:cNvPr>
          <p:cNvSpPr/>
          <p:nvPr/>
        </p:nvSpPr>
        <p:spPr>
          <a:xfrm>
            <a:off x="9309957" y="6183255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04" name="Gerade Verbindung mit Pfeil 203">
            <a:extLst>
              <a:ext uri="{FF2B5EF4-FFF2-40B4-BE49-F238E27FC236}">
                <a16:creationId xmlns:a16="http://schemas.microsoft.com/office/drawing/2014/main" id="{155D41D7-2AF9-B878-365F-D1FDB5DE8219}"/>
              </a:ext>
            </a:extLst>
          </p:cNvPr>
          <p:cNvCxnSpPr>
            <a:cxnSpLocks/>
            <a:stCxn id="203" idx="1"/>
          </p:cNvCxnSpPr>
          <p:nvPr/>
        </p:nvCxnSpPr>
        <p:spPr>
          <a:xfrm flipH="1">
            <a:off x="9088015" y="6322594"/>
            <a:ext cx="221942" cy="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8" name="Grafik 207" descr="Geöffneter Ordner mit einfarbiger Füllung">
            <a:extLst>
              <a:ext uri="{FF2B5EF4-FFF2-40B4-BE49-F238E27FC236}">
                <a16:creationId xmlns:a16="http://schemas.microsoft.com/office/drawing/2014/main" id="{ABA1D7F5-51E1-5BAD-B44C-3D74274A8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3503" y="776679"/>
            <a:ext cx="752080" cy="806197"/>
          </a:xfrm>
          <a:prstGeom prst="rect">
            <a:avLst/>
          </a:prstGeom>
        </p:spPr>
      </p:pic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97260D02-4B80-DA3D-B35C-C2108950477B}"/>
              </a:ext>
            </a:extLst>
          </p:cNvPr>
          <p:cNvGrpSpPr/>
          <p:nvPr/>
        </p:nvGrpSpPr>
        <p:grpSpPr>
          <a:xfrm>
            <a:off x="10439543" y="1593452"/>
            <a:ext cx="682382" cy="537721"/>
            <a:chOff x="1887824" y="2837275"/>
            <a:chExt cx="682382" cy="537721"/>
          </a:xfrm>
        </p:grpSpPr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B9F84D8B-64A7-5519-2AE1-7A36F16C5209}"/>
                </a:ext>
              </a:extLst>
            </p:cNvPr>
            <p:cNvCxnSpPr>
              <a:cxnSpLocks/>
              <a:endCxn id="213" idx="1"/>
            </p:cNvCxnSpPr>
            <p:nvPr/>
          </p:nvCxnSpPr>
          <p:spPr>
            <a:xfrm>
              <a:off x="1887824" y="3117052"/>
              <a:ext cx="16649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CFDF193C-C2BC-8B97-A263-E377508E5BE9}"/>
                </a:ext>
              </a:extLst>
            </p:cNvPr>
            <p:cNvGrpSpPr/>
            <p:nvPr/>
          </p:nvGrpSpPr>
          <p:grpSpPr>
            <a:xfrm>
              <a:off x="2054316" y="2859106"/>
              <a:ext cx="515890" cy="515890"/>
              <a:chOff x="2054316" y="2859106"/>
              <a:chExt cx="515890" cy="515890"/>
            </a:xfrm>
          </p:grpSpPr>
          <p:pic>
            <p:nvPicPr>
              <p:cNvPr id="213" name="Grafik 212" descr="Papier Silhouette">
                <a:extLst>
                  <a:ext uri="{FF2B5EF4-FFF2-40B4-BE49-F238E27FC236}">
                    <a16:creationId xmlns:a16="http://schemas.microsoft.com/office/drawing/2014/main" id="{8832ADBF-6757-1DD5-E86F-41041E23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054316" y="2859106"/>
                <a:ext cx="515890" cy="515890"/>
              </a:xfrm>
              <a:prstGeom prst="rect">
                <a:avLst/>
              </a:prstGeom>
            </p:spPr>
          </p:pic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2AD13C58-4F35-2DA9-60F4-4665747889A6}"/>
                  </a:ext>
                </a:extLst>
              </p:cNvPr>
              <p:cNvSpPr txBox="1"/>
              <p:nvPr/>
            </p:nvSpPr>
            <p:spPr>
              <a:xfrm>
                <a:off x="2153403" y="293238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</a:t>
                </a:r>
              </a:p>
            </p:txBody>
          </p:sp>
        </p:grp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758C437D-B540-9769-CE3D-99A6739AADFC}"/>
                </a:ext>
              </a:extLst>
            </p:cNvPr>
            <p:cNvCxnSpPr>
              <a:cxnSpLocks/>
            </p:cNvCxnSpPr>
            <p:nvPr/>
          </p:nvCxnSpPr>
          <p:spPr>
            <a:xfrm>
              <a:off x="1887824" y="2837275"/>
              <a:ext cx="0" cy="279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B426BE58-425B-EB07-BF98-D3D7A62F4798}"/>
              </a:ext>
            </a:extLst>
          </p:cNvPr>
          <p:cNvCxnSpPr>
            <a:cxnSpLocks/>
          </p:cNvCxnSpPr>
          <p:nvPr/>
        </p:nvCxnSpPr>
        <p:spPr>
          <a:xfrm>
            <a:off x="10439543" y="1596723"/>
            <a:ext cx="0" cy="2411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359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5FB6D-9B16-B838-CF81-A4720F89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Reflog</a:t>
            </a:r>
            <a:r>
              <a:rPr lang="de-DE" dirty="0"/>
              <a:t> - </a:t>
            </a:r>
            <a:r>
              <a:rPr lang="de-DE" dirty="0" err="1"/>
              <a:t>Logging</a:t>
            </a:r>
            <a:r>
              <a:rPr lang="de-DE" dirty="0"/>
              <a:t> der 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D0BA1F-1499-4233-B0EE-13BA85B8DC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reflog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kann angezeigt werden, an welchen </a:t>
            </a:r>
            <a:r>
              <a:rPr lang="de-DE" dirty="0" err="1"/>
              <a:t>Commits</a:t>
            </a:r>
            <a:r>
              <a:rPr lang="de-DE" dirty="0"/>
              <a:t> ein Commit in der Vergangenheit gehangen hat und warum.</a:t>
            </a:r>
          </a:p>
          <a:p>
            <a:r>
              <a:rPr lang="de-DE" dirty="0"/>
              <a:t>Dies kann nützlich sein, um verlorene </a:t>
            </a:r>
            <a:r>
              <a:rPr lang="de-DE" dirty="0" err="1"/>
              <a:t>Commits</a:t>
            </a:r>
            <a:r>
              <a:rPr lang="de-DE" dirty="0"/>
              <a:t> wiederzufinden oder Befehle rückgängig zu machen.</a:t>
            </a:r>
          </a:p>
          <a:p>
            <a:r>
              <a:rPr lang="de-DE" dirty="0"/>
              <a:t>Die Notation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&gt;@{n} </a:t>
            </a:r>
            <a:r>
              <a:rPr lang="de-DE" dirty="0"/>
              <a:t>kann genutzt werden, um auf die im </a:t>
            </a:r>
            <a:r>
              <a:rPr lang="de-DE" dirty="0" err="1"/>
              <a:t>reflog</a:t>
            </a:r>
            <a:r>
              <a:rPr lang="de-DE" dirty="0"/>
              <a:t> dokumentierten </a:t>
            </a:r>
            <a:r>
              <a:rPr lang="de-DE" dirty="0" err="1"/>
              <a:t>Commits</a:t>
            </a:r>
            <a:r>
              <a:rPr lang="de-DE" dirty="0"/>
              <a:t> zuzugreifen.</a:t>
            </a:r>
          </a:p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&gt;@{0} </a:t>
            </a:r>
            <a:r>
              <a:rPr lang="de-DE" dirty="0"/>
              <a:t>ist immer die aktuelle Position der Referenz.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B01751-72E9-AF31-957B-68C092BE4B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92272"/>
            <a:ext cx="5336276" cy="3074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128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80A46B10-0D91-FB32-904D-8012DD813072}"/>
              </a:ext>
            </a:extLst>
          </p:cNvPr>
          <p:cNvSpPr/>
          <p:nvPr/>
        </p:nvSpPr>
        <p:spPr>
          <a:xfrm>
            <a:off x="9011968" y="4203009"/>
            <a:ext cx="832395" cy="102450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3353EE-BE43-422C-C26A-DFFD5547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„bearbeiten“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172B58-2A84-EF83-4837-F7AB59677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483"/>
            <a:ext cx="10515600" cy="4351338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amend</a:t>
            </a:r>
            <a:r>
              <a:rPr lang="de-DE" dirty="0"/>
              <a:t> wird HEAD~1 als parent verwendet (statt HEAD, wie üblich)</a:t>
            </a:r>
          </a:p>
          <a:p>
            <a:r>
              <a:rPr lang="de-DE" dirty="0"/>
              <a:t>Man kann sagen, dass somit wird der aktuelle Commit ersetzt bzw. geändert (</a:t>
            </a:r>
            <a:r>
              <a:rPr lang="de-DE" dirty="0" err="1"/>
              <a:t>engl</a:t>
            </a:r>
            <a:r>
              <a:rPr lang="de-DE" dirty="0"/>
              <a:t>: „</a:t>
            </a:r>
            <a:r>
              <a:rPr lang="de-DE" dirty="0" err="1"/>
              <a:t>amend</a:t>
            </a:r>
            <a:r>
              <a:rPr lang="de-DE" dirty="0"/>
              <a:t>“) wird.</a:t>
            </a:r>
          </a:p>
          <a:p>
            <a:r>
              <a:rPr lang="de-DE" dirty="0"/>
              <a:t>Dieses „Bearbeiten“ funktioniert nur mit einem Commit ohne Kinder. Denn Kinder behalten ihre Referenz zum ursprünglichen Commit.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9B7BCD4-4D46-73E5-3947-CF40FFD9565F}"/>
              </a:ext>
            </a:extLst>
          </p:cNvPr>
          <p:cNvGrpSpPr/>
          <p:nvPr/>
        </p:nvGrpSpPr>
        <p:grpSpPr>
          <a:xfrm>
            <a:off x="1483873" y="5786501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E7EC4CDE-1E15-6979-A033-1A68F62DD63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C41CF82-A2D1-039E-1198-496888AB718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652CD30-3CF8-D9DD-76EC-595A7DC7C529}"/>
              </a:ext>
            </a:extLst>
          </p:cNvPr>
          <p:cNvGrpSpPr/>
          <p:nvPr/>
        </p:nvGrpSpPr>
        <p:grpSpPr>
          <a:xfrm>
            <a:off x="9097454" y="4298183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CA930D9-AFB0-B5F4-FB69-E6D847F2EA3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7701c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441CF9E-62D6-2CBD-7761-4B93107B023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38F8B4C-34D0-0F5F-0C95-DA6337C3F8CB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6691010" y="5132339"/>
            <a:ext cx="2745666" cy="654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71239D3-B872-0ED9-C641-969D1DCB8B19}"/>
              </a:ext>
            </a:extLst>
          </p:cNvPr>
          <p:cNvSpPr/>
          <p:nvPr/>
        </p:nvSpPr>
        <p:spPr>
          <a:xfrm>
            <a:off x="10010301" y="457707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1534A6B-CA12-7323-0C9C-FBAE4C4B3CE8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 flipV="1">
            <a:off x="9775897" y="4715261"/>
            <a:ext cx="234404" cy="11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BDEE062-C880-0246-9D40-60A6E0CCE8C5}"/>
              </a:ext>
            </a:extLst>
          </p:cNvPr>
          <p:cNvGrpSpPr/>
          <p:nvPr/>
        </p:nvGrpSpPr>
        <p:grpSpPr>
          <a:xfrm>
            <a:off x="1492383" y="4303924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1A895A4-50D6-EBB5-9324-82A075C867C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chemeClr val="tx1"/>
                  </a:solidFill>
                </a:rPr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05C1D57-31DD-3E41-B0FE-6BAB4DC670F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0A1F60C-D133-7943-CEBD-DBB24790516D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 flipH="1">
            <a:off x="1823095" y="5138080"/>
            <a:ext cx="8510" cy="6484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699D0044-EB70-A8C1-45EB-48E4F0CC169D}"/>
              </a:ext>
            </a:extLst>
          </p:cNvPr>
          <p:cNvSpPr/>
          <p:nvPr/>
        </p:nvSpPr>
        <p:spPr>
          <a:xfrm>
            <a:off x="10851556" y="457707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HEAD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9567580-7592-A963-B00D-CCD100964543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10617152" y="4716417"/>
            <a:ext cx="234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558E06B1-2FB3-EE36-8919-0002FC61D806}"/>
              </a:ext>
            </a:extLst>
          </p:cNvPr>
          <p:cNvSpPr/>
          <p:nvPr/>
        </p:nvSpPr>
        <p:spPr>
          <a:xfrm>
            <a:off x="6160939" y="4100559"/>
            <a:ext cx="1073208" cy="1235827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565EE1A-60DC-EDDC-4395-98F0694C1B0B}"/>
              </a:ext>
            </a:extLst>
          </p:cNvPr>
          <p:cNvGrpSpPr/>
          <p:nvPr/>
        </p:nvGrpSpPr>
        <p:grpSpPr>
          <a:xfrm>
            <a:off x="6351788" y="5786501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60624FC-B898-E7C0-7D1C-FD26E1532E25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666E87E-C99D-6E07-4D68-892ECBCD717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0FA619D-D8C5-BB5E-3329-CC8D6D35F076}"/>
              </a:ext>
            </a:extLst>
          </p:cNvPr>
          <p:cNvGrpSpPr/>
          <p:nvPr/>
        </p:nvGrpSpPr>
        <p:grpSpPr>
          <a:xfrm>
            <a:off x="6360298" y="4303924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E3142F8-1836-9EE4-E40F-A86CA11174A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bg1">
                      <a:lumMod val="50000"/>
                    </a:schemeClr>
                  </a:solidFill>
                </a:rPr>
                <a:t>fb356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805922FA-B414-8728-C44D-623B2A7B1CF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26CD443-1BF6-F91B-13D2-9ECA4F14EAE4}"/>
              </a:ext>
            </a:extLst>
          </p:cNvPr>
          <p:cNvCxnSpPr>
            <a:cxnSpLocks/>
            <a:stCxn id="28" idx="2"/>
            <a:endCxn id="25" idx="0"/>
          </p:cNvCxnSpPr>
          <p:nvPr/>
        </p:nvCxnSpPr>
        <p:spPr>
          <a:xfrm flipH="1">
            <a:off x="6691010" y="5138080"/>
            <a:ext cx="8510" cy="64842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5E38809A-ACB9-983D-BF8D-3AC0E383F27F}"/>
              </a:ext>
            </a:extLst>
          </p:cNvPr>
          <p:cNvSpPr/>
          <p:nvPr/>
        </p:nvSpPr>
        <p:spPr>
          <a:xfrm>
            <a:off x="2410004" y="4581663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8168F9D-79FC-ABEF-81D7-D6A4262145C9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2175600" y="4719846"/>
            <a:ext cx="234404" cy="11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7A7B3691-295E-AE90-1785-9078B18A1E70}"/>
              </a:ext>
            </a:extLst>
          </p:cNvPr>
          <p:cNvSpPr/>
          <p:nvPr/>
        </p:nvSpPr>
        <p:spPr>
          <a:xfrm>
            <a:off x="3251259" y="4581663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HEAD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9AC48C9-49FF-C2FB-74B4-EE2921B8689B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flipH="1">
            <a:off x="3016855" y="4721002"/>
            <a:ext cx="234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7814D33-F5F7-D2E0-C60E-C3BDB273134C}"/>
              </a:ext>
            </a:extLst>
          </p:cNvPr>
          <p:cNvGrpSpPr/>
          <p:nvPr/>
        </p:nvGrpSpPr>
        <p:grpSpPr>
          <a:xfrm>
            <a:off x="4340109" y="4452702"/>
            <a:ext cx="1453776" cy="1815356"/>
            <a:chOff x="6874281" y="2039372"/>
            <a:chExt cx="1453776" cy="1815356"/>
          </a:xfrm>
        </p:grpSpPr>
        <p:pic>
          <p:nvPicPr>
            <p:cNvPr id="38" name="Grafik 37" descr="Kamera mit einfarbiger Füllung">
              <a:extLst>
                <a:ext uri="{FF2B5EF4-FFF2-40B4-BE49-F238E27FC236}">
                  <a16:creationId xmlns:a16="http://schemas.microsoft.com/office/drawing/2014/main" id="{5CB5DB92-0906-0BDF-0AB1-3EA83469E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941" y="2039372"/>
              <a:ext cx="717125" cy="717125"/>
            </a:xfrm>
            <a:prstGeom prst="rect">
              <a:avLst/>
            </a:prstGeom>
          </p:spPr>
        </p:pic>
        <p:sp>
          <p:nvSpPr>
            <p:cNvPr id="39" name="Pfeil: nach rechts 38">
              <a:extLst>
                <a:ext uri="{FF2B5EF4-FFF2-40B4-BE49-F238E27FC236}">
                  <a16:creationId xmlns:a16="http://schemas.microsoft.com/office/drawing/2014/main" id="{AD321018-E4CF-7567-F443-3CAB7EBF9773}"/>
                </a:ext>
              </a:extLst>
            </p:cNvPr>
            <p:cNvSpPr/>
            <p:nvPr/>
          </p:nvSpPr>
          <p:spPr>
            <a:xfrm>
              <a:off x="6874281" y="2737901"/>
              <a:ext cx="1453776" cy="1116827"/>
            </a:xfrm>
            <a:prstGeom prst="rightArrow">
              <a:avLst>
                <a:gd name="adj1" fmla="val 50000"/>
                <a:gd name="adj2" fmla="val 3406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git </a:t>
              </a:r>
              <a:r>
                <a:rPr lang="de-DE" sz="1600" dirty="0" err="1"/>
                <a:t>commit</a:t>
              </a:r>
              <a:endParaRPr lang="de-DE" sz="1600" dirty="0"/>
            </a:p>
            <a:p>
              <a:pPr algn="ctr"/>
              <a:r>
                <a:rPr lang="de-DE" sz="1600" dirty="0"/>
                <a:t>--</a:t>
              </a:r>
              <a:r>
                <a:rPr lang="de-DE" sz="1600" dirty="0" err="1"/>
                <a:t>amend</a:t>
              </a:r>
              <a:endParaRPr lang="de-DE" sz="1600" dirty="0"/>
            </a:p>
          </p:txBody>
        </p:sp>
      </p:grp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49525E7-046D-7EEB-5ED8-66446B4783DB}"/>
              </a:ext>
            </a:extLst>
          </p:cNvPr>
          <p:cNvSpPr/>
          <p:nvPr/>
        </p:nvSpPr>
        <p:spPr>
          <a:xfrm>
            <a:off x="8203190" y="4556869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96FCF97-1446-8AE7-81F8-5AF137DE3CE3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930107" y="4696208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3BB8451-4D01-2F26-DBBA-B5C91A4FA516}"/>
              </a:ext>
            </a:extLst>
          </p:cNvPr>
          <p:cNvSpPr/>
          <p:nvPr/>
        </p:nvSpPr>
        <p:spPr>
          <a:xfrm>
            <a:off x="7294670" y="4575923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13BD482-AA5B-069E-2AD7-7D0B7AAF078E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7038741" y="4715262"/>
            <a:ext cx="255929" cy="57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049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562853"/>
              </p:ext>
            </p:extLst>
          </p:nvPr>
        </p:nvGraphicFramePr>
        <p:xfrm>
          <a:off x="838200" y="1804001"/>
          <a:ext cx="10515600" cy="337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Referenziert den aktuell im Working Tree ausgecheckten Commit bzw. Branch.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Technisch: Eine Referenz auf einen Commit. Diese Referenz wandert bei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mit und zeigt so an, wo der aktuelle Arbeitsstand ist.</a:t>
                      </a:r>
                    </a:p>
                    <a:p>
                      <a:endParaRPr lang="de-DE" sz="1600" dirty="0"/>
                    </a:p>
                    <a:p>
                      <a:r>
                        <a:rPr lang="de-DE" sz="1600" dirty="0"/>
                        <a:t>Umgangssprachlich auch: Bezeichnung einer parallel laufenden Projektversion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Statische Referenz auf einen Commit oder anderes Objekt.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Annotated</a:t>
                      </a:r>
                      <a:r>
                        <a:rPr lang="de-DE" sz="1600" dirty="0"/>
                        <a:t>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Tag mit Signatur und/oder Nachricht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32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detached</a:t>
                      </a:r>
                      <a:r>
                        <a:rPr lang="de-DE" sz="1600" dirty="0"/>
                        <a:t> HEAD </a:t>
                      </a:r>
                      <a:r>
                        <a:rPr lang="de-DE" sz="1600" dirty="0" err="1"/>
                        <a:t>state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Tritt ein, wenn der HEAD einen Commit und keinen Branch referenziert.</a:t>
                      </a:r>
                    </a:p>
                    <a:p>
                      <a:r>
                        <a:rPr lang="de-DE" sz="1600" dirty="0"/>
                        <a:t>ACHTUNG: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, die in diesem Zustand entstehen sind nicht referenziert und können bei einem Wechsel zu einem anderen Commit verschwinden.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450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847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05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38F70B0-3761-70F4-0429-9577644C2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222810"/>
              </p:ext>
            </p:extLst>
          </p:nvPr>
        </p:nvGraphicFramePr>
        <p:xfrm>
          <a:off x="838200" y="1704958"/>
          <a:ext cx="105156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branch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Liste alle </a:t>
                      </a:r>
                      <a:r>
                        <a:rPr lang="de-DE" sz="1600" dirty="0" err="1"/>
                        <a:t>Branches</a:t>
                      </a:r>
                      <a:r>
                        <a:rPr lang="de-DE" sz="1600" dirty="0"/>
                        <a:t>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brach &lt;</a:t>
                      </a:r>
                      <a:r>
                        <a:rPr lang="de-DE" sz="1600" dirty="0" err="1">
                          <a:hlinkClick r:id="rId2"/>
                        </a:rPr>
                        <a:t>branchname</a:t>
                      </a:r>
                      <a:r>
                        <a:rPr lang="de-DE" sz="1600" dirty="0">
                          <a:hlinkClick r:id="rId2"/>
                        </a:rPr>
                        <a:t>&gt; [&lt;start-point&gt;]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Lege eine Branch an. Wenn keine start-point angegeben ist, wird HEAD verwendet.</a:t>
                      </a:r>
                    </a:p>
                    <a:p>
                      <a:r>
                        <a:rPr lang="de-DE" sz="1600" dirty="0"/>
                        <a:t>ACHTUNG: Dein HEAD hat noch nicht auf den Branch gewechselt! Um auf den Branch zu wechseln führe danach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checkout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&lt;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branchname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de-DE" sz="1600" dirty="0"/>
                        <a:t>aus.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branch</a:t>
                      </a:r>
                      <a:r>
                        <a:rPr lang="de-DE" sz="1600" dirty="0">
                          <a:hlinkClick r:id="rId3"/>
                        </a:rPr>
                        <a:t> -d &lt;</a:t>
                      </a:r>
                      <a:r>
                        <a:rPr lang="de-DE" sz="1600" dirty="0" err="1">
                          <a:hlinkClick r:id="rId3"/>
                        </a:rPr>
                        <a:t>branchname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einen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branch</a:t>
                      </a:r>
                      <a:r>
                        <a:rPr lang="de-DE" sz="1600" dirty="0">
                          <a:hlinkClick r:id="rId4"/>
                        </a:rPr>
                        <a:t> -D &lt;</a:t>
                      </a:r>
                      <a:r>
                        <a:rPr lang="de-DE" sz="1600" dirty="0" err="1">
                          <a:hlinkClick r:id="rId4"/>
                        </a:rPr>
                        <a:t>branchname</a:t>
                      </a:r>
                      <a:r>
                        <a:rPr lang="de-DE" sz="1600" dirty="0">
                          <a:hlinkClick r:id="rId4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einen Branch, auch wenn der Commit noch nirgends </a:t>
                      </a:r>
                      <a:r>
                        <a:rPr lang="de-DE" sz="1600" dirty="0" err="1"/>
                        <a:t>hineingemerged</a:t>
                      </a:r>
                      <a:r>
                        <a:rPr lang="de-DE" sz="1600" dirty="0"/>
                        <a:t> wurde.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1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switch &lt;</a:t>
                      </a:r>
                      <a:r>
                        <a:rPr lang="de-DE" sz="1600" dirty="0" err="1">
                          <a:hlinkClick r:id="rId5"/>
                        </a:rPr>
                        <a:t>branch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Wechsle auf einen Branch, wie bei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checkout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2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switch -c &lt;</a:t>
                      </a:r>
                      <a:r>
                        <a:rPr lang="de-DE" sz="1600" dirty="0" err="1">
                          <a:hlinkClick r:id="rId6"/>
                        </a:rPr>
                        <a:t>new-branch</a:t>
                      </a:r>
                      <a:r>
                        <a:rPr lang="de-DE" sz="1600" dirty="0">
                          <a:hlinkClick r:id="rId6"/>
                        </a:rPr>
                        <a:t>&gt; [&lt;</a:t>
                      </a:r>
                      <a:r>
                        <a:rPr lang="de-DE" sz="1600" dirty="0" err="1">
                          <a:hlinkClick r:id="rId6"/>
                        </a:rPr>
                        <a:t>position</a:t>
                      </a:r>
                      <a:r>
                        <a:rPr lang="de-DE" sz="1600" dirty="0">
                          <a:hlinkClick r:id="rId6"/>
                        </a:rPr>
                        <a:t>&gt;]</a:t>
                      </a:r>
                      <a:endParaRPr lang="de-DE" sz="1600" dirty="0"/>
                    </a:p>
                    <a:p>
                      <a:r>
                        <a:rPr lang="de-DE" sz="1600" dirty="0"/>
                        <a:t>oder</a:t>
                      </a:r>
                    </a:p>
                    <a:p>
                      <a:r>
                        <a:rPr lang="de-DE" sz="1600" dirty="0">
                          <a:hlinkClick r:id="rId7"/>
                        </a:rPr>
                        <a:t>git </a:t>
                      </a:r>
                      <a:r>
                        <a:rPr lang="de-DE" sz="1600" dirty="0" err="1">
                          <a:hlinkClick r:id="rId7"/>
                        </a:rPr>
                        <a:t>checkout</a:t>
                      </a:r>
                      <a:r>
                        <a:rPr lang="de-DE" sz="1600" dirty="0">
                          <a:hlinkClick r:id="rId7"/>
                        </a:rPr>
                        <a:t> -b &lt;</a:t>
                      </a:r>
                      <a:r>
                        <a:rPr lang="de-DE" sz="1600" dirty="0" err="1">
                          <a:hlinkClick r:id="rId7"/>
                        </a:rPr>
                        <a:t>new-branch</a:t>
                      </a:r>
                      <a:r>
                        <a:rPr lang="de-DE" sz="1600" dirty="0">
                          <a:hlinkClick r:id="rId7"/>
                        </a:rPr>
                        <a:t>&gt; [&lt;</a:t>
                      </a:r>
                      <a:r>
                        <a:rPr lang="de-DE" sz="1600" dirty="0" err="1">
                          <a:hlinkClick r:id="rId7"/>
                        </a:rPr>
                        <a:t>position</a:t>
                      </a:r>
                      <a:r>
                        <a:rPr lang="de-DE" sz="1600" dirty="0">
                          <a:hlinkClick r:id="rId7"/>
                        </a:rPr>
                        <a:t>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Erstelle einen neuen Branch und wechsle auch auf diesen.</a:t>
                      </a:r>
                    </a:p>
                    <a:p>
                      <a:r>
                        <a:rPr lang="de-DE" sz="1600" dirty="0"/>
                        <a:t>Wenn &lt;</a:t>
                      </a:r>
                      <a:r>
                        <a:rPr lang="de-DE" sz="1600" dirty="0" err="1"/>
                        <a:t>position</a:t>
                      </a:r>
                      <a:r>
                        <a:rPr lang="de-DE" sz="1600" dirty="0"/>
                        <a:t>&gt; nicht angegeben ist, wird die HEAD-Position verwendet.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8"/>
                        </a:rPr>
                        <a:t>git </a:t>
                      </a:r>
                      <a:r>
                        <a:rPr lang="de-DE" sz="1600" dirty="0" err="1">
                          <a:hlinkClick r:id="rId8"/>
                        </a:rPr>
                        <a:t>commit</a:t>
                      </a:r>
                      <a:r>
                        <a:rPr lang="de-DE" sz="1600" dirty="0">
                          <a:hlinkClick r:id="rId8"/>
                        </a:rPr>
                        <a:t> --</a:t>
                      </a:r>
                      <a:r>
                        <a:rPr lang="de-DE" sz="1600" dirty="0" err="1">
                          <a:hlinkClick r:id="rId8"/>
                        </a:rPr>
                        <a:t>amend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Ersetzt den aktuellen </a:t>
                      </a:r>
                      <a:r>
                        <a:rPr lang="de-DE" sz="1600" dirty="0" err="1"/>
                        <a:t>commit</a:t>
                      </a:r>
                      <a:r>
                        <a:rPr lang="de-DE" sz="1600" dirty="0"/>
                        <a:t> durch einen neuen.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35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50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38F70B0-3761-70F4-0429-9577644C2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110213"/>
              </p:ext>
            </p:extLst>
          </p:nvPr>
        </p:nvGraphicFramePr>
        <p:xfrm>
          <a:off x="838200" y="426861"/>
          <a:ext cx="10515600" cy="588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reset</a:t>
                      </a:r>
                      <a:r>
                        <a:rPr lang="de-DE" sz="1600" dirty="0">
                          <a:hlinkClick r:id="rId2"/>
                        </a:rPr>
                        <a:t> [--soft|--mixed|--</a:t>
                      </a:r>
                      <a:r>
                        <a:rPr lang="de-DE" sz="1600" dirty="0" err="1">
                          <a:hlinkClick r:id="rId2"/>
                        </a:rPr>
                        <a:t>hard</a:t>
                      </a:r>
                      <a:r>
                        <a:rPr lang="de-DE" sz="1600" dirty="0">
                          <a:hlinkClick r:id="rId2"/>
                        </a:rPr>
                        <a:t>] [&lt;</a:t>
                      </a:r>
                      <a:r>
                        <a:rPr lang="de-DE" sz="1600" dirty="0" err="1">
                          <a:hlinkClick r:id="rId2"/>
                        </a:rPr>
                        <a:t>position</a:t>
                      </a:r>
                      <a:r>
                        <a:rPr lang="de-DE" sz="1600" dirty="0">
                          <a:hlinkClick r:id="rId2"/>
                        </a:rPr>
                        <a:t>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Setzt den aktuellen Branch (auf den HEAD zeigt) auf die angegebene Position (wenn keine angegeben wurde, auf die Position von HEAD).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--soft </a:t>
                      </a:r>
                      <a:r>
                        <a:rPr lang="de-DE" sz="1600" dirty="0"/>
                        <a:t>setzt nur den Branch um,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--mixed </a:t>
                      </a:r>
                      <a:r>
                        <a:rPr lang="de-DE" sz="1600" dirty="0"/>
                        <a:t>passt zusätzlich den Index an </a:t>
                      </a:r>
                      <a:r>
                        <a:rPr lang="de-DE" sz="1600" dirty="0" err="1"/>
                        <a:t>an</a:t>
                      </a:r>
                      <a:r>
                        <a:rPr lang="de-DE" sz="1600" dirty="0"/>
                        <a:t> die neue Position an und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hard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passt zusätzlich den Working Tree an die neue Position an (ACHTUNG: nicht gespeicherte Daten können dabei verloren gehen).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3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tag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Liste alle Tags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tag -n9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Zeige Liste aller Tags an und die jeweilige </a:t>
                      </a:r>
                      <a:r>
                        <a:rPr lang="de-DE" sz="1600" dirty="0" err="1"/>
                        <a:t>Commitmessage</a:t>
                      </a:r>
                      <a:r>
                        <a:rPr lang="de-DE" sz="1600" dirty="0"/>
                        <a:t> oder, wenn vorhanden, die annotierte Nachricht des Tags.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tag &lt;</a:t>
                      </a:r>
                      <a:r>
                        <a:rPr lang="de-DE" sz="1600" dirty="0" err="1">
                          <a:hlinkClick r:id="rId3"/>
                        </a:rPr>
                        <a:t>name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Erstelle einen Tag.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5"/>
                        </a:rPr>
                        <a:t>git tag -m &lt;</a:t>
                      </a:r>
                      <a:r>
                        <a:rPr lang="de-DE" sz="1600" dirty="0" err="1">
                          <a:hlinkClick r:id="rId5"/>
                        </a:rPr>
                        <a:t>msg</a:t>
                      </a:r>
                      <a:r>
                        <a:rPr lang="de-DE" sz="1600" dirty="0">
                          <a:hlinkClick r:id="rId5"/>
                        </a:rPr>
                        <a:t>&gt; &lt;</a:t>
                      </a:r>
                      <a:r>
                        <a:rPr lang="de-DE" sz="1600" dirty="0" err="1">
                          <a:hlinkClick r:id="rId5"/>
                        </a:rPr>
                        <a:t>name</a:t>
                      </a:r>
                      <a:r>
                        <a:rPr lang="de-DE" sz="1600" dirty="0">
                          <a:hlinkClick r:id="rId5"/>
                        </a:rPr>
                        <a:t>&gt;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Erstelle einen Annotierten Tag mit einer Nachricht.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2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6"/>
                        </a:rPr>
                        <a:t>git tag -d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einen Tag.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&lt;</a:t>
                      </a:r>
                      <a:r>
                        <a:rPr lang="de-DE" sz="1600" dirty="0" err="1"/>
                        <a:t>commit-isch</a:t>
                      </a:r>
                      <a:r>
                        <a:rPr lang="de-DE" sz="1600" dirty="0"/>
                        <a:t>&gt;^…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Parent vom Commit/Branch…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&lt;</a:t>
                      </a:r>
                      <a:r>
                        <a:rPr lang="de-DE" sz="1600" dirty="0" err="1"/>
                        <a:t>commit-isch</a:t>
                      </a:r>
                      <a:r>
                        <a:rPr lang="de-DE" sz="1600" dirty="0"/>
                        <a:t>&gt;~n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n-ter Parent vom Commit/Branch… . Ist n=0, so ist es der Commit/Branch... selbst.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7"/>
                        </a:rPr>
                        <a:t>git </a:t>
                      </a:r>
                      <a:r>
                        <a:rPr lang="de-DE" sz="1600" dirty="0" err="1">
                          <a:hlinkClick r:id="rId7"/>
                        </a:rPr>
                        <a:t>reflog</a:t>
                      </a:r>
                      <a:r>
                        <a:rPr lang="de-DE" sz="1600" dirty="0">
                          <a:hlinkClick r:id="rId7"/>
                        </a:rPr>
                        <a:t> &lt;</a:t>
                      </a:r>
                      <a:r>
                        <a:rPr lang="de-DE" sz="1600" dirty="0" err="1">
                          <a:hlinkClick r:id="rId7"/>
                        </a:rPr>
                        <a:t>ref</a:t>
                      </a:r>
                      <a:r>
                        <a:rPr lang="de-DE" sz="1600" dirty="0">
                          <a:hlinkClick r:id="rId7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Gibt für einen Branch/HEAD zurück, an welchen Positionen diese in der Vergangenheit war.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5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&lt;</a:t>
                      </a:r>
                      <a:r>
                        <a:rPr lang="de-DE" sz="1600" dirty="0" err="1"/>
                        <a:t>ref</a:t>
                      </a:r>
                      <a:r>
                        <a:rPr lang="de-DE" sz="1600" dirty="0"/>
                        <a:t>&gt;@{n}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Commit, der vor n Einträgen im </a:t>
                      </a:r>
                      <a:r>
                        <a:rPr lang="de-DE" sz="1600" dirty="0" err="1"/>
                        <a:t>reflog</a:t>
                      </a:r>
                      <a:r>
                        <a:rPr lang="de-DE" sz="1600" dirty="0"/>
                        <a:t> von der von einem Branch/HEAD referenziert wurde.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44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2BDD1-AC4F-86A5-0177-9EF2A0F6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Übungsblock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C13979-8479-4A5A-2CDD-2D5D0FD34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Wechsle zu einem früheren Commit und erstelle dort einem Branch.</a:t>
            </a:r>
          </a:p>
          <a:p>
            <a:r>
              <a:rPr lang="de-DE" dirty="0"/>
              <a:t>Wechsle auf den neuen Branch.</a:t>
            </a:r>
          </a:p>
          <a:p>
            <a:r>
              <a:rPr lang="de-DE" dirty="0"/>
              <a:t>Erstelle </a:t>
            </a:r>
            <a:r>
              <a:rPr lang="de-DE" dirty="0" err="1"/>
              <a:t>Commits</a:t>
            </a:r>
            <a:r>
              <a:rPr lang="de-DE" dirty="0"/>
              <a:t>.</a:t>
            </a:r>
          </a:p>
          <a:p>
            <a:r>
              <a:rPr lang="de-DE" dirty="0"/>
              <a:t>Bearbeite einen Commit.</a:t>
            </a:r>
          </a:p>
          <a:p>
            <a:r>
              <a:rPr lang="de-DE" dirty="0"/>
              <a:t>Nutze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log --graph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oneline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--all </a:t>
            </a:r>
            <a:r>
              <a:rPr lang="de-DE" dirty="0"/>
              <a:t>um den Graphen anzeigen.</a:t>
            </a:r>
          </a:p>
          <a:p>
            <a:r>
              <a:rPr lang="de-DE" dirty="0"/>
              <a:t>Wechsle in den </a:t>
            </a:r>
            <a:r>
              <a:rPr lang="de-DE" dirty="0" err="1"/>
              <a:t>detached</a:t>
            </a:r>
            <a:r>
              <a:rPr lang="de-DE" dirty="0"/>
              <a:t> HEAD </a:t>
            </a:r>
            <a:r>
              <a:rPr lang="de-DE" dirty="0" err="1"/>
              <a:t>state</a:t>
            </a:r>
            <a:r>
              <a:rPr lang="de-DE" dirty="0"/>
              <a:t>, führe </a:t>
            </a:r>
            <a:r>
              <a:rPr lang="de-DE" dirty="0" err="1"/>
              <a:t>commits</a:t>
            </a:r>
            <a:r>
              <a:rPr lang="de-DE" dirty="0"/>
              <a:t> durch und wechsle wieder auf einen Branch. Was ist der Inhalt der Warnung? Was schlägt sie vor zu tun? </a:t>
            </a:r>
          </a:p>
          <a:p>
            <a:r>
              <a:rPr lang="de-DE" dirty="0"/>
              <a:t>Lege Tags namens „v1“ an.</a:t>
            </a:r>
          </a:p>
          <a:p>
            <a:r>
              <a:rPr lang="de-DE" dirty="0"/>
              <a:t>Was passiert beim Aufruf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v1 </a:t>
            </a:r>
            <a:r>
              <a:rPr lang="de-DE" dirty="0"/>
              <a:t>und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switch v1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96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578F57-B21C-F7FC-8190-41D674CA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- Grundkonzepte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81339-E486-872D-8996-248006BC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6065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Git erfüllt viele der Ziele sehr gut. Git ist ein Versionsverwaltungssystem</a:t>
            </a:r>
          </a:p>
          <a:p>
            <a:r>
              <a:rPr lang="de-DE" dirty="0"/>
              <a:t>Git ist </a:t>
            </a:r>
            <a:r>
              <a:rPr lang="de-DE" b="1" dirty="0"/>
              <a:t>dezentral</a:t>
            </a:r>
            <a:r>
              <a:rPr lang="de-DE" dirty="0"/>
              <a:t> und kann lokal ohne Internetanbindung genutzt werden.</a:t>
            </a:r>
          </a:p>
          <a:p>
            <a:r>
              <a:rPr lang="de-DE" dirty="0"/>
              <a:t>In einem </a:t>
            </a:r>
            <a:r>
              <a:rPr lang="de-DE" b="1" dirty="0">
                <a:solidFill>
                  <a:schemeClr val="accent6"/>
                </a:solidFill>
              </a:rPr>
              <a:t>Repository</a:t>
            </a:r>
            <a:r>
              <a:rPr lang="de-DE" dirty="0"/>
              <a:t> werden alle Versionen des Projektes gespeichert.</a:t>
            </a:r>
          </a:p>
          <a:p>
            <a:r>
              <a:rPr lang="de-DE" dirty="0"/>
              <a:t>Dieses Repository liegt bei jedem lokal vor (und wird meist auf einem Server gespiegelt). D.h. </a:t>
            </a:r>
            <a:r>
              <a:rPr lang="de-DE" b="1" dirty="0"/>
              <a:t>jeder hat alle Projektversionen vorliegen!</a:t>
            </a:r>
          </a:p>
          <a:p>
            <a:r>
              <a:rPr lang="de-DE" dirty="0"/>
              <a:t>Prinzipiell kann alles Versioniert werden.</a:t>
            </a:r>
          </a:p>
          <a:p>
            <a:r>
              <a:rPr lang="de-DE" dirty="0"/>
              <a:t>Git eignet sich am besten für Quelltexte. Weniger gut für binäre Dateien.</a:t>
            </a:r>
          </a:p>
        </p:txBody>
      </p:sp>
      <p:pic>
        <p:nvPicPr>
          <p:cNvPr id="8" name="Grafik 7" descr="Computer mit einfarbiger Füllung">
            <a:extLst>
              <a:ext uri="{FF2B5EF4-FFF2-40B4-BE49-F238E27FC236}">
                <a16:creationId xmlns:a16="http://schemas.microsoft.com/office/drawing/2014/main" id="{95AF7373-1D81-C74E-D355-469B7879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4519" y="1297059"/>
            <a:ext cx="914400" cy="914400"/>
          </a:xfrm>
          <a:prstGeom prst="rect">
            <a:avLst/>
          </a:prstGeom>
        </p:spPr>
      </p:pic>
      <p:pic>
        <p:nvPicPr>
          <p:cNvPr id="9" name="Grafik 8" descr="Internet der Dinge mit einfarbiger Füllung">
            <a:extLst>
              <a:ext uri="{FF2B5EF4-FFF2-40B4-BE49-F238E27FC236}">
                <a16:creationId xmlns:a16="http://schemas.microsoft.com/office/drawing/2014/main" id="{83CFA1B2-E9F7-AE4F-201C-664E000FE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94942" y="3284197"/>
            <a:ext cx="914400" cy="914400"/>
          </a:xfrm>
          <a:prstGeom prst="rect">
            <a:avLst/>
          </a:prstGeom>
        </p:spPr>
      </p:pic>
      <p:sp>
        <p:nvSpPr>
          <p:cNvPr id="10" name="Pfeil: nach oben und unten 9">
            <a:extLst>
              <a:ext uri="{FF2B5EF4-FFF2-40B4-BE49-F238E27FC236}">
                <a16:creationId xmlns:a16="http://schemas.microsoft.com/office/drawing/2014/main" id="{7301F5D8-2DB3-9B2E-39EA-886EFFC3198C}"/>
              </a:ext>
            </a:extLst>
          </p:cNvPr>
          <p:cNvSpPr/>
          <p:nvPr/>
        </p:nvSpPr>
        <p:spPr>
          <a:xfrm rot="2246263">
            <a:off x="10472730" y="4162159"/>
            <a:ext cx="357458" cy="140871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Schuljunge mit einfarbiger Füllung">
            <a:extLst>
              <a:ext uri="{FF2B5EF4-FFF2-40B4-BE49-F238E27FC236}">
                <a16:creationId xmlns:a16="http://schemas.microsoft.com/office/drawing/2014/main" id="{54747DAC-CED4-BF75-66D2-E9C10919E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7091" y="5317385"/>
            <a:ext cx="914400" cy="914400"/>
          </a:xfrm>
          <a:prstGeom prst="rect">
            <a:avLst/>
          </a:prstGeom>
        </p:spPr>
      </p:pic>
      <p:pic>
        <p:nvPicPr>
          <p:cNvPr id="14" name="Grafik 13" descr="Büromitarbeiterin mit einfarbiger Füllung">
            <a:extLst>
              <a:ext uri="{FF2B5EF4-FFF2-40B4-BE49-F238E27FC236}">
                <a16:creationId xmlns:a16="http://schemas.microsoft.com/office/drawing/2014/main" id="{63B7C247-8B52-677F-6BCE-9B1A8BAB9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3743" y="3489156"/>
            <a:ext cx="914400" cy="914400"/>
          </a:xfrm>
          <a:prstGeom prst="rect">
            <a:avLst/>
          </a:prstGeom>
        </p:spPr>
      </p:pic>
      <p:pic>
        <p:nvPicPr>
          <p:cNvPr id="16" name="Grafik 15" descr="Büromitarbeiter mit einfarbiger Füllung">
            <a:extLst>
              <a:ext uri="{FF2B5EF4-FFF2-40B4-BE49-F238E27FC236}">
                <a16:creationId xmlns:a16="http://schemas.microsoft.com/office/drawing/2014/main" id="{2083AF8A-C5F3-5A90-55A0-9CD8BB2FB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9735" y="1540615"/>
            <a:ext cx="914400" cy="914400"/>
          </a:xfrm>
          <a:prstGeom prst="rect">
            <a:avLst/>
          </a:prstGeom>
        </p:spPr>
      </p:pic>
      <p:pic>
        <p:nvPicPr>
          <p:cNvPr id="17" name="Grafik 16" descr="Computer mit einfarbiger Füllung">
            <a:extLst>
              <a:ext uri="{FF2B5EF4-FFF2-40B4-BE49-F238E27FC236}">
                <a16:creationId xmlns:a16="http://schemas.microsoft.com/office/drawing/2014/main" id="{A337CA37-BFF4-0B5A-A824-C0DA60AA4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7319" y="3296920"/>
            <a:ext cx="914400" cy="914400"/>
          </a:xfrm>
          <a:prstGeom prst="rect">
            <a:avLst/>
          </a:prstGeom>
        </p:spPr>
      </p:pic>
      <p:pic>
        <p:nvPicPr>
          <p:cNvPr id="18" name="Grafik 17" descr="Computer mit einfarbiger Füllung">
            <a:extLst>
              <a:ext uri="{FF2B5EF4-FFF2-40B4-BE49-F238E27FC236}">
                <a16:creationId xmlns:a16="http://schemas.microsoft.com/office/drawing/2014/main" id="{507DF057-4B56-7684-67D7-1B61F21CA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7404" y="5011214"/>
            <a:ext cx="914400" cy="914400"/>
          </a:xfrm>
          <a:prstGeom prst="rect">
            <a:avLst/>
          </a:prstGeom>
        </p:spPr>
      </p:pic>
      <p:pic>
        <p:nvPicPr>
          <p:cNvPr id="20" name="Grafik 19" descr="Datenbank mit einfarbiger Füllung">
            <a:extLst>
              <a:ext uri="{FF2B5EF4-FFF2-40B4-BE49-F238E27FC236}">
                <a16:creationId xmlns:a16="http://schemas.microsoft.com/office/drawing/2014/main" id="{5340B99A-F897-B189-F3B9-58AA85B970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8884" y="3148743"/>
            <a:ext cx="721608" cy="721608"/>
          </a:xfrm>
          <a:prstGeom prst="rect">
            <a:avLst/>
          </a:prstGeom>
        </p:spPr>
      </p:pic>
      <p:pic>
        <p:nvPicPr>
          <p:cNvPr id="21" name="Grafik 20" descr="Datenbank mit einfarbiger Füllung">
            <a:extLst>
              <a:ext uri="{FF2B5EF4-FFF2-40B4-BE49-F238E27FC236}">
                <a16:creationId xmlns:a16="http://schemas.microsoft.com/office/drawing/2014/main" id="{F9D65225-CF35-E48B-1068-C7EBD381D8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8947" y="1690688"/>
            <a:ext cx="721608" cy="721608"/>
          </a:xfrm>
          <a:prstGeom prst="rect">
            <a:avLst/>
          </a:prstGeom>
        </p:spPr>
      </p:pic>
      <p:pic>
        <p:nvPicPr>
          <p:cNvPr id="22" name="Grafik 21" descr="Datenbank mit einfarbiger Füllung">
            <a:extLst>
              <a:ext uri="{FF2B5EF4-FFF2-40B4-BE49-F238E27FC236}">
                <a16:creationId xmlns:a16="http://schemas.microsoft.com/office/drawing/2014/main" id="{1DABF673-7B1A-6E19-0DF3-CF19139719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40196" y="3688276"/>
            <a:ext cx="721608" cy="721608"/>
          </a:xfrm>
          <a:prstGeom prst="rect">
            <a:avLst/>
          </a:prstGeom>
        </p:spPr>
      </p:pic>
      <p:pic>
        <p:nvPicPr>
          <p:cNvPr id="23" name="Grafik 22" descr="Datenbank mit einfarbiger Füllung">
            <a:extLst>
              <a:ext uri="{FF2B5EF4-FFF2-40B4-BE49-F238E27FC236}">
                <a16:creationId xmlns:a16="http://schemas.microsoft.com/office/drawing/2014/main" id="{5DCB8BD7-5EAD-BF18-45CB-7DC5F2CE28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55577" y="5386056"/>
            <a:ext cx="721608" cy="721608"/>
          </a:xfrm>
          <a:prstGeom prst="rect">
            <a:avLst/>
          </a:prstGeom>
        </p:spPr>
      </p:pic>
      <p:sp>
        <p:nvSpPr>
          <p:cNvPr id="26" name="Pfeil: nach oben und unten 25">
            <a:extLst>
              <a:ext uri="{FF2B5EF4-FFF2-40B4-BE49-F238E27FC236}">
                <a16:creationId xmlns:a16="http://schemas.microsoft.com/office/drawing/2014/main" id="{B0BDCC37-C011-9D92-31A0-A37DA74FB99C}"/>
              </a:ext>
            </a:extLst>
          </p:cNvPr>
          <p:cNvSpPr/>
          <p:nvPr/>
        </p:nvSpPr>
        <p:spPr>
          <a:xfrm rot="5400000">
            <a:off x="10007183" y="3385919"/>
            <a:ext cx="357458" cy="96886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oben und unten 26">
            <a:extLst>
              <a:ext uri="{FF2B5EF4-FFF2-40B4-BE49-F238E27FC236}">
                <a16:creationId xmlns:a16="http://schemas.microsoft.com/office/drawing/2014/main" id="{CD09AD05-5356-DD46-E365-032C60C05B88}"/>
              </a:ext>
            </a:extLst>
          </p:cNvPr>
          <p:cNvSpPr/>
          <p:nvPr/>
        </p:nvSpPr>
        <p:spPr>
          <a:xfrm rot="8172935">
            <a:off x="10315678" y="2208181"/>
            <a:ext cx="357458" cy="12340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Datenbank mit einfarbiger Füllung">
            <a:extLst>
              <a:ext uri="{FF2B5EF4-FFF2-40B4-BE49-F238E27FC236}">
                <a16:creationId xmlns:a16="http://schemas.microsoft.com/office/drawing/2014/main" id="{1EDE928C-0CE2-F9F8-D6E9-742D609225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13520" y="3741397"/>
            <a:ext cx="721608" cy="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05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4E04F-C71A-18F5-BFC9-6010B220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Zusammenführen von </a:t>
            </a:r>
            <a:r>
              <a:rPr lang="de-DE" err="1"/>
              <a:t>commits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1D4796-A4A2-1259-E285-85A5EB78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verschiedene Möglichkeiten verschiedene </a:t>
            </a:r>
            <a:r>
              <a:rPr lang="de-DE" dirty="0" err="1"/>
              <a:t>Commits</a:t>
            </a:r>
            <a:r>
              <a:rPr lang="de-DE" dirty="0"/>
              <a:t> zusammenzuführen: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merge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cherry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-pick</a:t>
            </a:r>
          </a:p>
          <a:p>
            <a:pPr lvl="1"/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676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2FA32-45CA-3838-0B7E-888626AF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</a:t>
            </a:r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5890B-4474-5407-C70B-2D527D6DE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Der Befehlt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merge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&gt;…</a:t>
            </a:r>
            <a:r>
              <a:rPr lang="de-DE" dirty="0"/>
              <a:t> führt die Dateien aus zwei (oder mehr) </a:t>
            </a:r>
            <a:r>
              <a:rPr lang="de-DE" dirty="0" err="1"/>
              <a:t>Commits</a:t>
            </a:r>
            <a:r>
              <a:rPr lang="de-DE" dirty="0"/>
              <a:t> zusammen. Es gibt hier zwei Möglichkeiten:</a:t>
            </a:r>
          </a:p>
          <a:p>
            <a:pPr lvl="1"/>
            <a:r>
              <a:rPr lang="de-DE" dirty="0"/>
              <a:t>Fast-Forward-</a:t>
            </a:r>
            <a:r>
              <a:rPr lang="de-DE" dirty="0" err="1"/>
              <a:t>Merge</a:t>
            </a:r>
            <a:endParaRPr lang="de-DE" dirty="0"/>
          </a:p>
          <a:p>
            <a:pPr lvl="1"/>
            <a:r>
              <a:rPr lang="de-DE" dirty="0"/>
              <a:t>3-Way-Merge. Hier entsteht ein </a:t>
            </a:r>
            <a:r>
              <a:rPr lang="de-DE" dirty="0" err="1"/>
              <a:t>Mergecommit</a:t>
            </a:r>
            <a:r>
              <a:rPr lang="de-DE" dirty="0"/>
              <a:t>.</a:t>
            </a:r>
          </a:p>
          <a:p>
            <a:pPr lvl="2"/>
            <a:r>
              <a:rPr lang="de-DE" dirty="0"/>
              <a:t>Ohne Konflikte</a:t>
            </a:r>
          </a:p>
          <a:p>
            <a:pPr lvl="2"/>
            <a:r>
              <a:rPr lang="de-DE" dirty="0"/>
              <a:t>Mit Konflikten</a:t>
            </a:r>
          </a:p>
          <a:p>
            <a:r>
              <a:rPr lang="de-DE" dirty="0"/>
              <a:t>Es wird immer in den HEAD </a:t>
            </a:r>
            <a:r>
              <a:rPr lang="de-DE" dirty="0" err="1"/>
              <a:t>hineingemergt</a:t>
            </a:r>
            <a:r>
              <a:rPr lang="de-DE" dirty="0"/>
              <a:t>.</a:t>
            </a:r>
          </a:p>
        </p:txBody>
      </p:sp>
      <p:pic>
        <p:nvPicPr>
          <p:cNvPr id="9" name="Grafik 8" descr="Akquisition mit einfarbiger Füllung">
            <a:extLst>
              <a:ext uri="{FF2B5EF4-FFF2-40B4-BE49-F238E27FC236}">
                <a16:creationId xmlns:a16="http://schemas.microsoft.com/office/drawing/2014/main" id="{B01756FE-F187-8B6F-5CC3-A86769861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0720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08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Fast-Forward-</a:t>
            </a:r>
            <a:r>
              <a:rPr lang="de-DE" err="1"/>
              <a:t>Merge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HEAD ein Vorfahre vom </a:t>
            </a:r>
            <a:r>
              <a:rPr lang="de-DE" dirty="0" err="1"/>
              <a:t>Merging</a:t>
            </a:r>
            <a:r>
              <a:rPr lang="de-DE" dirty="0"/>
              <a:t>-Branch ist, wird einfach der Pointer geändert. Kein </a:t>
            </a:r>
            <a:r>
              <a:rPr lang="de-DE" dirty="0" err="1"/>
              <a:t>Mergecommit</a:t>
            </a:r>
            <a:r>
              <a:rPr lang="de-DE" dirty="0"/>
              <a:t> nötig.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66A9EAA-1977-3C98-E908-2F7CFF889A8A}"/>
              </a:ext>
            </a:extLst>
          </p:cNvPr>
          <p:cNvGrpSpPr/>
          <p:nvPr/>
        </p:nvGrpSpPr>
        <p:grpSpPr>
          <a:xfrm>
            <a:off x="2066406" y="2889648"/>
            <a:ext cx="2349942" cy="3422252"/>
            <a:chOff x="2589076" y="2197219"/>
            <a:chExt cx="2349942" cy="3422252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FB1A351B-D521-EA04-DB5C-7D0DC7AE9077}"/>
                </a:ext>
              </a:extLst>
            </p:cNvPr>
            <p:cNvGrpSpPr/>
            <p:nvPr/>
          </p:nvGrpSpPr>
          <p:grpSpPr>
            <a:xfrm>
              <a:off x="4260575" y="4785315"/>
              <a:ext cx="678443" cy="834156"/>
              <a:chOff x="8508806" y="1088308"/>
              <a:chExt cx="678443" cy="834156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D7C2F6EC-17F9-51F2-A999-50BC8FA8E14C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3F899200-838A-BBB2-B841-C33C7BDDB9E1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34C6806C-9C4C-C780-FB71-CA738C3D92D7}"/>
                </a:ext>
              </a:extLst>
            </p:cNvPr>
            <p:cNvGrpSpPr/>
            <p:nvPr/>
          </p:nvGrpSpPr>
          <p:grpSpPr>
            <a:xfrm>
              <a:off x="3498671" y="2197219"/>
              <a:ext cx="678443" cy="834156"/>
              <a:chOff x="8508806" y="1088308"/>
              <a:chExt cx="678443" cy="834156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5404FAFF-91AC-D09E-54FF-B15DA0BB32EF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ab001</a:t>
                </a:r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55C5634-FDA0-D5D9-FB72-001DA2F9A5F2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4A801770-7274-F98F-8E9E-AB3611E3D9A7}"/>
                </a:ext>
              </a:extLst>
            </p:cNvPr>
            <p:cNvGrpSpPr/>
            <p:nvPr/>
          </p:nvGrpSpPr>
          <p:grpSpPr>
            <a:xfrm>
              <a:off x="3498088" y="3486338"/>
              <a:ext cx="678443" cy="834156"/>
              <a:chOff x="8508806" y="1088308"/>
              <a:chExt cx="678443" cy="834156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30F45B01-BC2C-0426-6EA4-5E5EB7A08259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fb356</a:t>
                </a: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B225E83C-63E6-70EE-4463-A10D5408EB56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3EA439B1-6F7F-0ADF-317B-FA7FA4A80B09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flipH="1">
              <a:off x="3837310" y="3031375"/>
              <a:ext cx="583" cy="454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036E4F84-EC51-E4D4-1669-87086212660B}"/>
                </a:ext>
              </a:extLst>
            </p:cNvPr>
            <p:cNvCxnSpPr>
              <a:cxnSpLocks/>
              <a:stCxn id="11" idx="2"/>
              <a:endCxn id="5" idx="0"/>
            </p:cNvCxnSpPr>
            <p:nvPr/>
          </p:nvCxnSpPr>
          <p:spPr>
            <a:xfrm>
              <a:off x="3837310" y="4320494"/>
              <a:ext cx="762487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243AA664-9A37-25BA-5D47-CB16239891F3}"/>
                </a:ext>
              </a:extLst>
            </p:cNvPr>
            <p:cNvSpPr/>
            <p:nvPr/>
          </p:nvSpPr>
          <p:spPr>
            <a:xfrm>
              <a:off x="2589076" y="2474958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C0BFC58C-F621-618A-B52C-56FC7B642D35}"/>
                </a:ext>
              </a:extLst>
            </p:cNvPr>
            <p:cNvSpPr/>
            <p:nvPr/>
          </p:nvSpPr>
          <p:spPr>
            <a:xfrm>
              <a:off x="3427820" y="5063054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4A933F6-D2B2-E777-940F-C1E785149EE4}"/>
                </a:ext>
              </a:extLst>
            </p:cNvPr>
            <p:cNvCxnSpPr>
              <a:cxnSpLocks/>
              <a:stCxn id="19" idx="3"/>
              <a:endCxn id="8" idx="1"/>
            </p:cNvCxnSpPr>
            <p:nvPr/>
          </p:nvCxnSpPr>
          <p:spPr>
            <a:xfrm>
              <a:off x="3195927" y="2614297"/>
              <a:ext cx="30274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C5A65FF3-30D2-7406-CF40-426B4E54E5E8}"/>
                </a:ext>
              </a:extLst>
            </p:cNvPr>
            <p:cNvCxnSpPr>
              <a:cxnSpLocks/>
              <a:stCxn id="20" idx="3"/>
              <a:endCxn id="5" idx="1"/>
            </p:cNvCxnSpPr>
            <p:nvPr/>
          </p:nvCxnSpPr>
          <p:spPr>
            <a:xfrm>
              <a:off x="4034671" y="5202393"/>
              <a:ext cx="22590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AD7DE34C-695C-E13D-EDCD-5AA17AF5976E}"/>
                </a:ext>
              </a:extLst>
            </p:cNvPr>
            <p:cNvSpPr/>
            <p:nvPr/>
          </p:nvSpPr>
          <p:spPr>
            <a:xfrm>
              <a:off x="2589076" y="5063054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0EA83FA-3D80-1816-C4DE-4E60FE3ADC7E}"/>
                </a:ext>
              </a:extLst>
            </p:cNvPr>
            <p:cNvCxnSpPr>
              <a:cxnSpLocks/>
              <a:stCxn id="29" idx="3"/>
              <a:endCxn id="20" idx="1"/>
            </p:cNvCxnSpPr>
            <p:nvPr/>
          </p:nvCxnSpPr>
          <p:spPr>
            <a:xfrm>
              <a:off x="3195927" y="5202393"/>
              <a:ext cx="23189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59D09263-089C-66F1-2D06-CF17BB3A1F45}"/>
              </a:ext>
            </a:extLst>
          </p:cNvPr>
          <p:cNvGrpSpPr/>
          <p:nvPr/>
        </p:nvGrpSpPr>
        <p:grpSpPr>
          <a:xfrm>
            <a:off x="6663346" y="2889648"/>
            <a:ext cx="2349397" cy="3422252"/>
            <a:chOff x="6915360" y="2235272"/>
            <a:chExt cx="2349397" cy="3422252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D5E0F5D3-A3D0-482B-59DE-1EF43EA4D7F3}"/>
                </a:ext>
              </a:extLst>
            </p:cNvPr>
            <p:cNvGrpSpPr/>
            <p:nvPr/>
          </p:nvGrpSpPr>
          <p:grpSpPr>
            <a:xfrm>
              <a:off x="8585731" y="4823368"/>
              <a:ext cx="678443" cy="834156"/>
              <a:chOff x="8508806" y="1088308"/>
              <a:chExt cx="678443" cy="83415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F0F85F7A-2541-EF1B-A53A-81D50ABC0B87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36bc2</a:t>
                </a:r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C0BC7662-9C2B-9726-DA47-6559095B7DC1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C8B955C3-3BE2-37A0-5914-2A4101162A57}"/>
                </a:ext>
              </a:extLst>
            </p:cNvPr>
            <p:cNvGrpSpPr/>
            <p:nvPr/>
          </p:nvGrpSpPr>
          <p:grpSpPr>
            <a:xfrm>
              <a:off x="8586314" y="2235272"/>
              <a:ext cx="678443" cy="834156"/>
              <a:chOff x="8508806" y="1088308"/>
              <a:chExt cx="678443" cy="834156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728D50C7-0B11-76E4-33D5-198CDD84CC85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ab001</a:t>
                </a: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2CBBE5A7-4141-74AB-3E7A-5E38E9F16206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D308054-301B-DB11-7D00-DE6D32BE556A}"/>
                </a:ext>
              </a:extLst>
            </p:cNvPr>
            <p:cNvGrpSpPr/>
            <p:nvPr/>
          </p:nvGrpSpPr>
          <p:grpSpPr>
            <a:xfrm>
              <a:off x="8585731" y="3524391"/>
              <a:ext cx="678443" cy="834156"/>
              <a:chOff x="8508806" y="1088308"/>
              <a:chExt cx="678443" cy="834156"/>
            </a:xfrm>
          </p:grpSpPr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F87EF2FE-853A-9788-49A9-DC21CCDD217E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/>
                  <a:t>fb356</a:t>
                </a:r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C26700E8-64EB-C80F-B840-FA853F11A29A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</p:grp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3B6FF2C-1987-8E83-9A09-05222BD2D494}"/>
                </a:ext>
              </a:extLst>
            </p:cNvPr>
            <p:cNvCxnSpPr>
              <a:cxnSpLocks/>
              <a:stCxn id="38" idx="2"/>
              <a:endCxn id="41" idx="0"/>
            </p:cNvCxnSpPr>
            <p:nvPr/>
          </p:nvCxnSpPr>
          <p:spPr>
            <a:xfrm flipH="1">
              <a:off x="8924953" y="3069428"/>
              <a:ext cx="583" cy="454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95FEB432-319F-DD1B-2DF0-7F8848D50A1D}"/>
                </a:ext>
              </a:extLst>
            </p:cNvPr>
            <p:cNvCxnSpPr>
              <a:cxnSpLocks/>
              <a:stCxn id="41" idx="2"/>
              <a:endCxn id="35" idx="0"/>
            </p:cNvCxnSpPr>
            <p:nvPr/>
          </p:nvCxnSpPr>
          <p:spPr>
            <a:xfrm>
              <a:off x="8924953" y="4358547"/>
              <a:ext cx="0" cy="4648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7C0E762C-5950-4983-78E5-17908DCBC0D2}"/>
                </a:ext>
              </a:extLst>
            </p:cNvPr>
            <p:cNvSpPr/>
            <p:nvPr/>
          </p:nvSpPr>
          <p:spPr>
            <a:xfrm>
              <a:off x="7751652" y="2235272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feature</a:t>
              </a:r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AA398C06-C807-0810-7B67-6F518370C594}"/>
                </a:ext>
              </a:extLst>
            </p:cNvPr>
            <p:cNvSpPr/>
            <p:nvPr/>
          </p:nvSpPr>
          <p:spPr>
            <a:xfrm>
              <a:off x="7751109" y="2699350"/>
              <a:ext cx="606851" cy="2786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master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4FF8F5E8-A426-F952-2403-712C9EF48F5C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8358503" y="2374611"/>
              <a:ext cx="22664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E8707372-5EE3-6DDC-64D1-32E450A8249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8357960" y="2837750"/>
              <a:ext cx="227189" cy="9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9141E6B5-BFBE-2B23-3F34-CA3A65F821F1}"/>
                </a:ext>
              </a:extLst>
            </p:cNvPr>
            <p:cNvSpPr/>
            <p:nvPr/>
          </p:nvSpPr>
          <p:spPr>
            <a:xfrm>
              <a:off x="6915360" y="2699350"/>
              <a:ext cx="606851" cy="27867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900"/>
                <a:t>HEAD</a:t>
              </a:r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DD2B47A8-0561-C1D0-CEF4-194D6C13A3C1}"/>
                </a:ext>
              </a:extLst>
            </p:cNvPr>
            <p:cNvCxnSpPr>
              <a:cxnSpLocks/>
              <a:stCxn id="49" idx="3"/>
              <a:endCxn id="46" idx="1"/>
            </p:cNvCxnSpPr>
            <p:nvPr/>
          </p:nvCxnSpPr>
          <p:spPr>
            <a:xfrm>
              <a:off x="7522211" y="2838689"/>
              <a:ext cx="22889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2" name="Pfeil: nach rechts 61">
            <a:extLst>
              <a:ext uri="{FF2B5EF4-FFF2-40B4-BE49-F238E27FC236}">
                <a16:creationId xmlns:a16="http://schemas.microsoft.com/office/drawing/2014/main" id="{B10A132E-E7C4-671A-0C83-3478FBFFE77C}"/>
              </a:ext>
            </a:extLst>
          </p:cNvPr>
          <p:cNvSpPr/>
          <p:nvPr/>
        </p:nvSpPr>
        <p:spPr>
          <a:xfrm>
            <a:off x="5033629" y="4454509"/>
            <a:ext cx="1401719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  <a:p>
            <a:pPr algn="ctr"/>
            <a:r>
              <a:rPr lang="de-DE" sz="1600" dirty="0"/>
              <a:t>feature</a:t>
            </a:r>
          </a:p>
        </p:txBody>
      </p:sp>
      <p:pic>
        <p:nvPicPr>
          <p:cNvPr id="63" name="Grafik 62" descr="Akquisition mit einfarbiger Füllung">
            <a:extLst>
              <a:ext uri="{FF2B5EF4-FFF2-40B4-BE49-F238E27FC236}">
                <a16:creationId xmlns:a16="http://schemas.microsoft.com/office/drawing/2014/main" id="{9D7AD82A-AEAF-D0AC-08FE-EE09E05F1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8250" y="3778424"/>
            <a:ext cx="914400" cy="914400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6390FE2-2F46-E482-02C9-004229380ED3}"/>
              </a:ext>
            </a:extLst>
          </p:cNvPr>
          <p:cNvSpPr/>
          <p:nvPr/>
        </p:nvSpPr>
        <p:spPr>
          <a:xfrm>
            <a:off x="7473359" y="5755483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71DD0E3-4556-D283-A431-DC40E6E0FE7A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080210" y="5893883"/>
            <a:ext cx="227189" cy="939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F57139E-AC80-A345-CFEA-1A9489C64358}"/>
              </a:ext>
            </a:extLst>
          </p:cNvPr>
          <p:cNvSpPr/>
          <p:nvPr/>
        </p:nvSpPr>
        <p:spPr>
          <a:xfrm>
            <a:off x="6637610" y="5755483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6E58031-69BE-1EDE-8EEC-A1C2395E6522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7244461" y="5894822"/>
            <a:ext cx="228898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77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-Commit (3-Way-Merge)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20931" cy="4351338"/>
          </a:xfrm>
        </p:spPr>
        <p:txBody>
          <a:bodyPr>
            <a:normAutofit/>
          </a:bodyPr>
          <a:lstStyle/>
          <a:p>
            <a:r>
              <a:rPr lang="de-DE" sz="2400" dirty="0"/>
              <a:t>Andernfalls wird ein </a:t>
            </a:r>
            <a:r>
              <a:rPr lang="de-DE" sz="2400" dirty="0" err="1"/>
              <a:t>Merge-commit</a:t>
            </a:r>
            <a:r>
              <a:rPr lang="de-DE" sz="2400" dirty="0"/>
              <a:t> erstellt.</a:t>
            </a:r>
          </a:p>
          <a:p>
            <a:r>
              <a:rPr lang="de-DE" sz="2400" dirty="0"/>
              <a:t>Es wird der gemeinsame Vorfahre gesucht und die Unterschiede verglichen und (soweit möglich) automatisch zusammengeführt.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B1A351B-D521-EA04-DB5C-7D0DC7AE9077}"/>
              </a:ext>
            </a:extLst>
          </p:cNvPr>
          <p:cNvGrpSpPr/>
          <p:nvPr/>
        </p:nvGrpSpPr>
        <p:grpSpPr>
          <a:xfrm>
            <a:off x="2246299" y="5967214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7C2F6EC-17F9-51F2-A999-50BC8FA8E14C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F899200-838A-BBB2-B841-C33C7BDDB9E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4C6806C-9C4C-C780-FB71-CA738C3D92D7}"/>
              </a:ext>
            </a:extLst>
          </p:cNvPr>
          <p:cNvGrpSpPr/>
          <p:nvPr/>
        </p:nvGrpSpPr>
        <p:grpSpPr>
          <a:xfrm>
            <a:off x="1484395" y="3379118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404FAFF-91AC-D09E-54FF-B15DA0BB32E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ab001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55C5634-FDA0-D5D9-FB72-001DA2F9A5F2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A801770-7274-F98F-8E9E-AB3611E3D9A7}"/>
              </a:ext>
            </a:extLst>
          </p:cNvPr>
          <p:cNvGrpSpPr/>
          <p:nvPr/>
        </p:nvGrpSpPr>
        <p:grpSpPr>
          <a:xfrm>
            <a:off x="1483812" y="4668237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0F45B01-BC2C-0426-6EA4-5E5EB7A08259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225E83C-63E6-70EE-4463-A10D5408EB5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EA439B1-6F7F-0ADF-317B-FA7FA4A80B09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1823034" y="4213274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36E4F84-EC51-E4D4-1669-87086212660B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1823034" y="5502393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43AA664-9A37-25BA-5D47-CB16239891F3}"/>
              </a:ext>
            </a:extLst>
          </p:cNvPr>
          <p:cNvSpPr/>
          <p:nvPr/>
        </p:nvSpPr>
        <p:spPr>
          <a:xfrm>
            <a:off x="574800" y="365685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0BFC58C-F621-618A-B52C-56FC7B642D35}"/>
              </a:ext>
            </a:extLst>
          </p:cNvPr>
          <p:cNvSpPr/>
          <p:nvPr/>
        </p:nvSpPr>
        <p:spPr>
          <a:xfrm>
            <a:off x="3919559" y="494597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4A933F6-D2B2-E777-940F-C1E785149EE4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1181651" y="3796196"/>
            <a:ext cx="3027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5A65FF3-30D2-7406-CF40-426B4E54E5E8}"/>
              </a:ext>
            </a:extLst>
          </p:cNvPr>
          <p:cNvCxnSpPr>
            <a:cxnSpLocks/>
            <a:stCxn id="20" idx="1"/>
            <a:endCxn id="35" idx="3"/>
          </p:cNvCxnSpPr>
          <p:nvPr/>
        </p:nvCxnSpPr>
        <p:spPr>
          <a:xfrm flipH="1">
            <a:off x="3681992" y="5085315"/>
            <a:ext cx="2375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AD7DE34C-695C-E13D-EDCD-5AA17AF5976E}"/>
              </a:ext>
            </a:extLst>
          </p:cNvPr>
          <p:cNvSpPr/>
          <p:nvPr/>
        </p:nvSpPr>
        <p:spPr>
          <a:xfrm>
            <a:off x="4794057" y="494597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HEAD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0EA83FA-3D80-1816-C4DE-4E60FE3ADC7E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>
            <a:off x="4526410" y="5085315"/>
            <a:ext cx="2676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D5E0F5D3-A3D0-482B-59DE-1EF43EA4D7F3}"/>
              </a:ext>
            </a:extLst>
          </p:cNvPr>
          <p:cNvGrpSpPr/>
          <p:nvPr/>
        </p:nvGrpSpPr>
        <p:grpSpPr>
          <a:xfrm>
            <a:off x="3003549" y="4668237"/>
            <a:ext cx="678443" cy="834156"/>
            <a:chOff x="8508806" y="1088308"/>
            <a:chExt cx="678443" cy="834156"/>
          </a:xfrm>
        </p:grpSpPr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0F85F7A-2541-EF1B-A53A-81D50ABC0B8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7701c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C0BC7662-9C2B-9726-DA47-6559095B7DC1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DD308054-301B-DB11-7D00-DE6D32BE556A}"/>
              </a:ext>
            </a:extLst>
          </p:cNvPr>
          <p:cNvGrpSpPr/>
          <p:nvPr/>
        </p:nvGrpSpPr>
        <p:grpSpPr>
          <a:xfrm>
            <a:off x="9561706" y="2127847"/>
            <a:ext cx="678443" cy="834156"/>
            <a:chOff x="8508806" y="1088308"/>
            <a:chExt cx="678443" cy="834156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F87EF2FE-853A-9788-49A9-DC21CCDD217E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11ccc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C26700E8-64EB-C80F-B840-FA853F11A29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5FEB432-319F-DD1B-2DF0-7F8848D50A1D}"/>
              </a:ext>
            </a:extLst>
          </p:cNvPr>
          <p:cNvCxnSpPr>
            <a:cxnSpLocks/>
            <a:stCxn id="35" idx="2"/>
            <a:endCxn id="5" idx="0"/>
          </p:cNvCxnSpPr>
          <p:nvPr/>
        </p:nvCxnSpPr>
        <p:spPr>
          <a:xfrm flipH="1">
            <a:off x="2585521" y="5502393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813C0AD7-910C-5828-A128-AD5C1911DCF8}"/>
              </a:ext>
            </a:extLst>
          </p:cNvPr>
          <p:cNvGrpSpPr/>
          <p:nvPr/>
        </p:nvGrpSpPr>
        <p:grpSpPr>
          <a:xfrm>
            <a:off x="8805039" y="5967214"/>
            <a:ext cx="678443" cy="834156"/>
            <a:chOff x="8508806" y="1088308"/>
            <a:chExt cx="678443" cy="834156"/>
          </a:xfrm>
        </p:grpSpPr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F125D99-863E-A036-2557-BF9C53E0B38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02F926C6-8FEE-6115-7E4E-F5D990DF6DB0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723616C5-B747-9740-96D0-9D5DB36092D2}"/>
              </a:ext>
            </a:extLst>
          </p:cNvPr>
          <p:cNvGrpSpPr/>
          <p:nvPr/>
        </p:nvGrpSpPr>
        <p:grpSpPr>
          <a:xfrm>
            <a:off x="8043135" y="3379118"/>
            <a:ext cx="678443" cy="834156"/>
            <a:chOff x="8508806" y="1088308"/>
            <a:chExt cx="678443" cy="834156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B9DB866-D040-80EA-145D-16863ECDEE2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FB0E1EA8-2DD5-164A-7CDF-83E212BF5C4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8A10F1EC-4104-C166-F942-41A1355DFE30}"/>
              </a:ext>
            </a:extLst>
          </p:cNvPr>
          <p:cNvGrpSpPr/>
          <p:nvPr/>
        </p:nvGrpSpPr>
        <p:grpSpPr>
          <a:xfrm>
            <a:off x="8042552" y="4668237"/>
            <a:ext cx="678443" cy="834156"/>
            <a:chOff x="8508806" y="1088308"/>
            <a:chExt cx="678443" cy="834156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03FB9A47-8C77-298D-27B7-5C49B448C8F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9E7AAD90-B70C-14C6-D8D1-1D3F283154A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2CA66C56-4599-4238-02D6-E8D7B7F3BF3A}"/>
              </a:ext>
            </a:extLst>
          </p:cNvPr>
          <p:cNvCxnSpPr>
            <a:cxnSpLocks/>
            <a:stCxn id="62" idx="2"/>
            <a:endCxn id="65" idx="0"/>
          </p:cNvCxnSpPr>
          <p:nvPr/>
        </p:nvCxnSpPr>
        <p:spPr>
          <a:xfrm flipH="1">
            <a:off x="8381774" y="4213274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C4B4E9B0-3450-46F7-F7A1-1A00B19B4081}"/>
              </a:ext>
            </a:extLst>
          </p:cNvPr>
          <p:cNvCxnSpPr>
            <a:cxnSpLocks/>
            <a:stCxn id="65" idx="2"/>
            <a:endCxn id="58" idx="0"/>
          </p:cNvCxnSpPr>
          <p:nvPr/>
        </p:nvCxnSpPr>
        <p:spPr>
          <a:xfrm>
            <a:off x="8381774" y="5502393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2565FF36-AFDF-DD78-9B58-FA15EBC38998}"/>
              </a:ext>
            </a:extLst>
          </p:cNvPr>
          <p:cNvSpPr/>
          <p:nvPr/>
        </p:nvSpPr>
        <p:spPr>
          <a:xfrm>
            <a:off x="7133540" y="365685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43A8EA12-01A7-6B74-72BD-FABCE98E08E3}"/>
              </a:ext>
            </a:extLst>
          </p:cNvPr>
          <p:cNvSpPr/>
          <p:nvPr/>
        </p:nvSpPr>
        <p:spPr>
          <a:xfrm>
            <a:off x="10513232" y="2398309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BF71F8E-301A-253D-0876-E504209C0840}"/>
              </a:ext>
            </a:extLst>
          </p:cNvPr>
          <p:cNvCxnSpPr>
            <a:cxnSpLocks/>
            <a:stCxn id="69" idx="3"/>
            <a:endCxn id="62" idx="1"/>
          </p:cNvCxnSpPr>
          <p:nvPr/>
        </p:nvCxnSpPr>
        <p:spPr>
          <a:xfrm>
            <a:off x="7740391" y="3796196"/>
            <a:ext cx="3027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961303C-D15D-B487-DBD7-A68A6F892760}"/>
              </a:ext>
            </a:extLst>
          </p:cNvPr>
          <p:cNvCxnSpPr>
            <a:cxnSpLocks/>
            <a:stCxn id="70" idx="1"/>
            <a:endCxn id="41" idx="3"/>
          </p:cNvCxnSpPr>
          <p:nvPr/>
        </p:nvCxnSpPr>
        <p:spPr>
          <a:xfrm flipH="1">
            <a:off x="10240149" y="2537648"/>
            <a:ext cx="273083" cy="72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3" name="Rechteck: abgerundete Ecken 72">
            <a:extLst>
              <a:ext uri="{FF2B5EF4-FFF2-40B4-BE49-F238E27FC236}">
                <a16:creationId xmlns:a16="http://schemas.microsoft.com/office/drawing/2014/main" id="{7B9421E9-7C02-77B4-6B8D-994C23095610}"/>
              </a:ext>
            </a:extLst>
          </p:cNvPr>
          <p:cNvSpPr/>
          <p:nvPr/>
        </p:nvSpPr>
        <p:spPr>
          <a:xfrm>
            <a:off x="11393166" y="2398309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08251128-53EF-BFB3-3ACA-FEF8AA51ACD0}"/>
              </a:ext>
            </a:extLst>
          </p:cNvPr>
          <p:cNvCxnSpPr>
            <a:cxnSpLocks/>
            <a:stCxn id="73" idx="1"/>
            <a:endCxn id="70" idx="3"/>
          </p:cNvCxnSpPr>
          <p:nvPr/>
        </p:nvCxnSpPr>
        <p:spPr>
          <a:xfrm flipH="1">
            <a:off x="11120083" y="2537648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FA90C2F-BFA2-56FF-AFA7-D01D8847977E}"/>
              </a:ext>
            </a:extLst>
          </p:cNvPr>
          <p:cNvGrpSpPr/>
          <p:nvPr/>
        </p:nvGrpSpPr>
        <p:grpSpPr>
          <a:xfrm>
            <a:off x="9562289" y="4668237"/>
            <a:ext cx="678443" cy="834156"/>
            <a:chOff x="8508806" y="1088308"/>
            <a:chExt cx="678443" cy="834156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615A723E-DAEC-1A8E-556A-7113655A69D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201096B1-7486-32B5-6DB0-65911BA28AE0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6537764D-D76E-A02C-80FA-72745648710E}"/>
              </a:ext>
            </a:extLst>
          </p:cNvPr>
          <p:cNvCxnSpPr>
            <a:cxnSpLocks/>
            <a:stCxn id="76" idx="2"/>
            <a:endCxn id="58" idx="0"/>
          </p:cNvCxnSpPr>
          <p:nvPr/>
        </p:nvCxnSpPr>
        <p:spPr>
          <a:xfrm flipH="1">
            <a:off x="9144261" y="5502393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68A45022-0463-3A02-A0CD-2BB2BE139E85}"/>
              </a:ext>
            </a:extLst>
          </p:cNvPr>
          <p:cNvCxnSpPr>
            <a:cxnSpLocks/>
            <a:stCxn id="41" idx="2"/>
            <a:endCxn id="62" idx="0"/>
          </p:cNvCxnSpPr>
          <p:nvPr/>
        </p:nvCxnSpPr>
        <p:spPr>
          <a:xfrm flipH="1">
            <a:off x="8382357" y="2962003"/>
            <a:ext cx="1518571" cy="4171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32EE873D-7532-CC86-D41D-EECE95CD8FA7}"/>
              </a:ext>
            </a:extLst>
          </p:cNvPr>
          <p:cNvCxnSpPr>
            <a:cxnSpLocks/>
            <a:stCxn id="41" idx="2"/>
            <a:endCxn id="76" idx="0"/>
          </p:cNvCxnSpPr>
          <p:nvPr/>
        </p:nvCxnSpPr>
        <p:spPr>
          <a:xfrm>
            <a:off x="9900928" y="2962003"/>
            <a:ext cx="583" cy="1706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50715F66-7303-EF57-FBA6-15D84CB4460D}"/>
              </a:ext>
            </a:extLst>
          </p:cNvPr>
          <p:cNvSpPr txBox="1"/>
          <p:nvPr/>
        </p:nvSpPr>
        <p:spPr>
          <a:xfrm>
            <a:off x="9920842" y="3631244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1. parent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3585D75C-F21F-D505-3B72-4A7748EB1200}"/>
              </a:ext>
            </a:extLst>
          </p:cNvPr>
          <p:cNvSpPr txBox="1"/>
          <p:nvPr/>
        </p:nvSpPr>
        <p:spPr>
          <a:xfrm>
            <a:off x="8582981" y="2886769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2. parent</a:t>
            </a:r>
          </a:p>
        </p:txBody>
      </p:sp>
      <p:pic>
        <p:nvPicPr>
          <p:cNvPr id="96" name="Grafik 95" descr="Akquisition mit einfarbiger Füllung">
            <a:extLst>
              <a:ext uri="{FF2B5EF4-FFF2-40B4-BE49-F238E27FC236}">
                <a16:creationId xmlns:a16="http://schemas.microsoft.com/office/drawing/2014/main" id="{D711E8A3-88C8-B786-E624-B52B0BE3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8568" y="3923208"/>
            <a:ext cx="914400" cy="914400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F65E4BDB-F324-4125-D72A-C8911726B154}"/>
              </a:ext>
            </a:extLst>
          </p:cNvPr>
          <p:cNvSpPr/>
          <p:nvPr/>
        </p:nvSpPr>
        <p:spPr>
          <a:xfrm>
            <a:off x="5766335" y="4526901"/>
            <a:ext cx="1401719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  <a:p>
            <a:pPr algn="ctr"/>
            <a:r>
              <a:rPr lang="de-DE" sz="1600" dirty="0"/>
              <a:t>feature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41ADD42-FE5B-F9F0-D5B2-3B86C60B039F}"/>
              </a:ext>
            </a:extLst>
          </p:cNvPr>
          <p:cNvSpPr/>
          <p:nvPr/>
        </p:nvSpPr>
        <p:spPr>
          <a:xfrm>
            <a:off x="11421752" y="4945976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52A2AC7-EE0C-D0A4-1082-2D3E0B71D3F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1148669" y="5085315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FCC5A3C-D208-6F65-CA7B-12A8D32D4ED3}"/>
              </a:ext>
            </a:extLst>
          </p:cNvPr>
          <p:cNvSpPr/>
          <p:nvPr/>
        </p:nvSpPr>
        <p:spPr>
          <a:xfrm>
            <a:off x="10513232" y="4965030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master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F252E14-D8F2-B012-37C6-9C00CCE617AC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0257303" y="5104369"/>
            <a:ext cx="255929" cy="57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597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Merging</a:t>
            </a:r>
            <a:r>
              <a:rPr lang="de-DE"/>
              <a:t> (ohne Konflikte)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Häufig gibt es keine Überschneidungen in den Änderungen.</a:t>
            </a:r>
          </a:p>
          <a:p>
            <a:r>
              <a:rPr lang="de-DE"/>
              <a:t>Wenn es keine Konflikte gibt, wird der </a:t>
            </a:r>
            <a:r>
              <a:rPr lang="de-DE" err="1"/>
              <a:t>Mergecommit</a:t>
            </a:r>
            <a:r>
              <a:rPr lang="de-DE"/>
              <a:t> direkt angelegt.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B226A973-48A5-15E7-02ED-A8624C00A122}"/>
              </a:ext>
            </a:extLst>
          </p:cNvPr>
          <p:cNvSpPr/>
          <p:nvPr/>
        </p:nvSpPr>
        <p:spPr>
          <a:xfrm>
            <a:off x="1680306" y="3525372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3E0A04A-2763-426F-32B0-7C3E0C5BB4AC}"/>
              </a:ext>
            </a:extLst>
          </p:cNvPr>
          <p:cNvSpPr/>
          <p:nvPr/>
        </p:nvSpPr>
        <p:spPr>
          <a:xfrm>
            <a:off x="1850070" y="411989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89EA02E-6991-70A8-6BAF-0FB4CE9D80F4}"/>
              </a:ext>
            </a:extLst>
          </p:cNvPr>
          <p:cNvSpPr/>
          <p:nvPr/>
        </p:nvSpPr>
        <p:spPr>
          <a:xfrm>
            <a:off x="1850071" y="4250331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84744AB-9210-B471-568F-0B01079C8673}"/>
              </a:ext>
            </a:extLst>
          </p:cNvPr>
          <p:cNvSpPr/>
          <p:nvPr/>
        </p:nvSpPr>
        <p:spPr>
          <a:xfrm>
            <a:off x="1850069" y="4391941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2D67BE4-6F72-3A2B-7880-F7C7730376FF}"/>
              </a:ext>
            </a:extLst>
          </p:cNvPr>
          <p:cNvSpPr/>
          <p:nvPr/>
        </p:nvSpPr>
        <p:spPr>
          <a:xfrm>
            <a:off x="1850067" y="3943586"/>
            <a:ext cx="1445741" cy="80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: eine Ecke abgeschnitten 111">
            <a:extLst>
              <a:ext uri="{FF2B5EF4-FFF2-40B4-BE49-F238E27FC236}">
                <a16:creationId xmlns:a16="http://schemas.microsoft.com/office/drawing/2014/main" id="{88EC422C-0CEE-0672-E617-EA822E44EA2A}"/>
              </a:ext>
            </a:extLst>
          </p:cNvPr>
          <p:cNvSpPr/>
          <p:nvPr/>
        </p:nvSpPr>
        <p:spPr>
          <a:xfrm>
            <a:off x="4263687" y="3527687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93B44694-0153-AAE3-4F49-CD6DBD0D892D}"/>
              </a:ext>
            </a:extLst>
          </p:cNvPr>
          <p:cNvSpPr/>
          <p:nvPr/>
        </p:nvSpPr>
        <p:spPr>
          <a:xfrm>
            <a:off x="4433451" y="4122214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B7AC1464-7A6D-BAE7-9A6E-B4F03B1DDCAA}"/>
              </a:ext>
            </a:extLst>
          </p:cNvPr>
          <p:cNvSpPr/>
          <p:nvPr/>
        </p:nvSpPr>
        <p:spPr>
          <a:xfrm>
            <a:off x="4433452" y="425264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433AD1C2-2B39-1AA0-21EE-42C22032BBF5}"/>
              </a:ext>
            </a:extLst>
          </p:cNvPr>
          <p:cNvSpPr/>
          <p:nvPr/>
        </p:nvSpPr>
        <p:spPr>
          <a:xfrm>
            <a:off x="4433450" y="439425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7E3BFDC4-019C-5D18-0393-AB4BC9306967}"/>
              </a:ext>
            </a:extLst>
          </p:cNvPr>
          <p:cNvSpPr/>
          <p:nvPr/>
        </p:nvSpPr>
        <p:spPr>
          <a:xfrm>
            <a:off x="4433450" y="4569484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C4D3F1A1-6341-646B-5445-296B8F2AE339}"/>
              </a:ext>
            </a:extLst>
          </p:cNvPr>
          <p:cNvSpPr/>
          <p:nvPr/>
        </p:nvSpPr>
        <p:spPr>
          <a:xfrm>
            <a:off x="4433451" y="469991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7AE846EA-100A-DB8A-455D-FBEFA808D888}"/>
              </a:ext>
            </a:extLst>
          </p:cNvPr>
          <p:cNvSpPr/>
          <p:nvPr/>
        </p:nvSpPr>
        <p:spPr>
          <a:xfrm>
            <a:off x="4433449" y="484152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: eine Ecke abgeschnitten 119">
            <a:extLst>
              <a:ext uri="{FF2B5EF4-FFF2-40B4-BE49-F238E27FC236}">
                <a16:creationId xmlns:a16="http://schemas.microsoft.com/office/drawing/2014/main" id="{A570BC78-15C4-4ADD-6848-66BC6A0247F2}"/>
              </a:ext>
            </a:extLst>
          </p:cNvPr>
          <p:cNvSpPr/>
          <p:nvPr/>
        </p:nvSpPr>
        <p:spPr>
          <a:xfrm>
            <a:off x="8038634" y="3527687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FE53B386-F56C-D6E9-81ED-327004B09748}"/>
              </a:ext>
            </a:extLst>
          </p:cNvPr>
          <p:cNvSpPr/>
          <p:nvPr/>
        </p:nvSpPr>
        <p:spPr>
          <a:xfrm>
            <a:off x="8208398" y="4122214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E14A4A28-1C31-5906-AD01-B75B1FA8401A}"/>
              </a:ext>
            </a:extLst>
          </p:cNvPr>
          <p:cNvSpPr/>
          <p:nvPr/>
        </p:nvSpPr>
        <p:spPr>
          <a:xfrm>
            <a:off x="8208399" y="425264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C4E45EE8-63D0-DC1E-5D92-C4CEC0617BBC}"/>
              </a:ext>
            </a:extLst>
          </p:cNvPr>
          <p:cNvSpPr/>
          <p:nvPr/>
        </p:nvSpPr>
        <p:spPr>
          <a:xfrm>
            <a:off x="8208397" y="4394256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378E7D16-A7C9-680C-C57C-39BF57CD3D2E}"/>
              </a:ext>
            </a:extLst>
          </p:cNvPr>
          <p:cNvSpPr/>
          <p:nvPr/>
        </p:nvSpPr>
        <p:spPr>
          <a:xfrm>
            <a:off x="8208397" y="4569484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D894A684-0B57-4357-3452-840CAF66ACB5}"/>
              </a:ext>
            </a:extLst>
          </p:cNvPr>
          <p:cNvSpPr/>
          <p:nvPr/>
        </p:nvSpPr>
        <p:spPr>
          <a:xfrm>
            <a:off x="8208398" y="469991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2FA564F3-E98B-495C-DC68-F4DD9FA15971}"/>
              </a:ext>
            </a:extLst>
          </p:cNvPr>
          <p:cNvSpPr/>
          <p:nvPr/>
        </p:nvSpPr>
        <p:spPr>
          <a:xfrm>
            <a:off x="8208396" y="4841526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5EEC6385-47E3-E3C1-4F18-19B6E65B55E0}"/>
              </a:ext>
            </a:extLst>
          </p:cNvPr>
          <p:cNvSpPr/>
          <p:nvPr/>
        </p:nvSpPr>
        <p:spPr>
          <a:xfrm>
            <a:off x="8208395" y="3945901"/>
            <a:ext cx="1445741" cy="80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Rechteck: abgerundete Ecken 127">
            <a:extLst>
              <a:ext uri="{FF2B5EF4-FFF2-40B4-BE49-F238E27FC236}">
                <a16:creationId xmlns:a16="http://schemas.microsoft.com/office/drawing/2014/main" id="{D94FE2E4-D41D-4A62-34AA-53431610697D}"/>
              </a:ext>
            </a:extLst>
          </p:cNvPr>
          <p:cNvSpPr/>
          <p:nvPr/>
        </p:nvSpPr>
        <p:spPr>
          <a:xfrm>
            <a:off x="1814459" y="306280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30" name="Rechteck: abgerundete Ecken 129">
            <a:extLst>
              <a:ext uri="{FF2B5EF4-FFF2-40B4-BE49-F238E27FC236}">
                <a16:creationId xmlns:a16="http://schemas.microsoft.com/office/drawing/2014/main" id="{71BC34C5-AB0E-2DD1-3DA3-FFE4052F5360}"/>
              </a:ext>
            </a:extLst>
          </p:cNvPr>
          <p:cNvSpPr/>
          <p:nvPr/>
        </p:nvSpPr>
        <p:spPr>
          <a:xfrm>
            <a:off x="2688957" y="306280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1DE63707-CFD9-E2A1-CBDD-D10E63C0001D}"/>
              </a:ext>
            </a:extLst>
          </p:cNvPr>
          <p:cNvCxnSpPr>
            <a:cxnSpLocks/>
            <a:stCxn id="130" idx="1"/>
            <a:endCxn id="128" idx="3"/>
          </p:cNvCxnSpPr>
          <p:nvPr/>
        </p:nvCxnSpPr>
        <p:spPr>
          <a:xfrm flipH="1">
            <a:off x="2421310" y="3202147"/>
            <a:ext cx="2676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2" name="Rechteck: abgerundete Ecken 131">
            <a:extLst>
              <a:ext uri="{FF2B5EF4-FFF2-40B4-BE49-F238E27FC236}">
                <a16:creationId xmlns:a16="http://schemas.microsoft.com/office/drawing/2014/main" id="{1D90C3EB-45A8-A7FD-C8AF-C7A077C2CFB0}"/>
              </a:ext>
            </a:extLst>
          </p:cNvPr>
          <p:cNvSpPr/>
          <p:nvPr/>
        </p:nvSpPr>
        <p:spPr>
          <a:xfrm>
            <a:off x="4852892" y="307999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136" name="Pfeil: nach rechts 135">
            <a:extLst>
              <a:ext uri="{FF2B5EF4-FFF2-40B4-BE49-F238E27FC236}">
                <a16:creationId xmlns:a16="http://schemas.microsoft.com/office/drawing/2014/main" id="{78AD4D9D-55C2-4CC9-3E60-4509CD8E5AD4}"/>
              </a:ext>
            </a:extLst>
          </p:cNvPr>
          <p:cNvSpPr/>
          <p:nvPr/>
        </p:nvSpPr>
        <p:spPr>
          <a:xfrm>
            <a:off x="6735742" y="4363695"/>
            <a:ext cx="833356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</p:txBody>
      </p:sp>
      <p:pic>
        <p:nvPicPr>
          <p:cNvPr id="137" name="Grafik 136" descr="Akquisition mit einfarbiger Füllung">
            <a:extLst>
              <a:ext uri="{FF2B5EF4-FFF2-40B4-BE49-F238E27FC236}">
                <a16:creationId xmlns:a16="http://schemas.microsoft.com/office/drawing/2014/main" id="{EC62C5C4-709F-08B8-813A-3061FB7CB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4698" y="36876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40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3F0000DA-D811-EE6C-856C-086444DD9D98}"/>
              </a:ext>
            </a:extLst>
          </p:cNvPr>
          <p:cNvSpPr/>
          <p:nvPr/>
        </p:nvSpPr>
        <p:spPr>
          <a:xfrm>
            <a:off x="4418701" y="4175457"/>
            <a:ext cx="833356" cy="1116827"/>
          </a:xfrm>
          <a:prstGeom prst="rightArrow">
            <a:avLst>
              <a:gd name="adj1" fmla="val 50000"/>
              <a:gd name="adj2" fmla="val 25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merge</a:t>
            </a:r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C7F6ED-FE2A-9393-9E61-21A2E273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-Commit (mit Konflikt)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3678AC-3CA8-7C3B-6970-0B2143EB9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702"/>
            <a:ext cx="10515600" cy="4351338"/>
          </a:xfrm>
        </p:spPr>
        <p:txBody>
          <a:bodyPr/>
          <a:lstStyle/>
          <a:p>
            <a:r>
              <a:rPr lang="de-DE" dirty="0"/>
              <a:t>Wenn git nicht entscheiden kann, welche Version verwendet werden soll, kommt es zu einem </a:t>
            </a:r>
            <a:r>
              <a:rPr lang="de-DE" dirty="0" err="1"/>
              <a:t>Mergekonflikt</a:t>
            </a:r>
            <a:r>
              <a:rPr lang="de-DE" dirty="0"/>
              <a:t>, denn der Nutzer lösen muss.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B226A973-48A5-15E7-02ED-A8624C00A122}"/>
              </a:ext>
            </a:extLst>
          </p:cNvPr>
          <p:cNvSpPr/>
          <p:nvPr/>
        </p:nvSpPr>
        <p:spPr>
          <a:xfrm>
            <a:off x="345124" y="3429000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3E0A04A-2763-426F-32B0-7C3E0C5BB4AC}"/>
              </a:ext>
            </a:extLst>
          </p:cNvPr>
          <p:cNvSpPr/>
          <p:nvPr/>
        </p:nvSpPr>
        <p:spPr>
          <a:xfrm>
            <a:off x="514888" y="4023527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89EA02E-6991-70A8-6BAF-0FB4CE9D80F4}"/>
              </a:ext>
            </a:extLst>
          </p:cNvPr>
          <p:cNvSpPr/>
          <p:nvPr/>
        </p:nvSpPr>
        <p:spPr>
          <a:xfrm>
            <a:off x="514889" y="415395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84744AB-9210-B471-568F-0B01079C8673}"/>
              </a:ext>
            </a:extLst>
          </p:cNvPr>
          <p:cNvSpPr/>
          <p:nvPr/>
        </p:nvSpPr>
        <p:spPr>
          <a:xfrm>
            <a:off x="514887" y="429556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: eine Ecke abgeschnitten 111">
            <a:extLst>
              <a:ext uri="{FF2B5EF4-FFF2-40B4-BE49-F238E27FC236}">
                <a16:creationId xmlns:a16="http://schemas.microsoft.com/office/drawing/2014/main" id="{88EC422C-0CEE-0672-E617-EA822E44EA2A}"/>
              </a:ext>
            </a:extLst>
          </p:cNvPr>
          <p:cNvSpPr/>
          <p:nvPr/>
        </p:nvSpPr>
        <p:spPr>
          <a:xfrm>
            <a:off x="2436359" y="3429000"/>
            <a:ext cx="1921475" cy="2784213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93B44694-0153-AAE3-4F49-CD6DBD0D892D}"/>
              </a:ext>
            </a:extLst>
          </p:cNvPr>
          <p:cNvSpPr/>
          <p:nvPr/>
        </p:nvSpPr>
        <p:spPr>
          <a:xfrm>
            <a:off x="2606123" y="4023527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B7AC1464-7A6D-BAE7-9A6E-B4F03B1DDCAA}"/>
              </a:ext>
            </a:extLst>
          </p:cNvPr>
          <p:cNvSpPr/>
          <p:nvPr/>
        </p:nvSpPr>
        <p:spPr>
          <a:xfrm>
            <a:off x="2606124" y="415395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433AD1C2-2B39-1AA0-21EE-42C22032BBF5}"/>
              </a:ext>
            </a:extLst>
          </p:cNvPr>
          <p:cNvSpPr/>
          <p:nvPr/>
        </p:nvSpPr>
        <p:spPr>
          <a:xfrm>
            <a:off x="2606122" y="4295569"/>
            <a:ext cx="1445741" cy="805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7E3BFDC4-019C-5D18-0393-AB4BC9306967}"/>
              </a:ext>
            </a:extLst>
          </p:cNvPr>
          <p:cNvSpPr/>
          <p:nvPr/>
        </p:nvSpPr>
        <p:spPr>
          <a:xfrm>
            <a:off x="2606122" y="4470797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C4D3F1A1-6341-646B-5445-296B8F2AE339}"/>
              </a:ext>
            </a:extLst>
          </p:cNvPr>
          <p:cNvSpPr/>
          <p:nvPr/>
        </p:nvSpPr>
        <p:spPr>
          <a:xfrm>
            <a:off x="2606123" y="4601229"/>
            <a:ext cx="1445741" cy="80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Rechteck: abgerundete Ecken 127">
            <a:extLst>
              <a:ext uri="{FF2B5EF4-FFF2-40B4-BE49-F238E27FC236}">
                <a16:creationId xmlns:a16="http://schemas.microsoft.com/office/drawing/2014/main" id="{D94FE2E4-D41D-4A62-34AA-53431610697D}"/>
              </a:ext>
            </a:extLst>
          </p:cNvPr>
          <p:cNvSpPr/>
          <p:nvPr/>
        </p:nvSpPr>
        <p:spPr>
          <a:xfrm>
            <a:off x="479277" y="296643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30" name="Rechteck: abgerundete Ecken 129">
            <a:extLst>
              <a:ext uri="{FF2B5EF4-FFF2-40B4-BE49-F238E27FC236}">
                <a16:creationId xmlns:a16="http://schemas.microsoft.com/office/drawing/2014/main" id="{71BC34C5-AB0E-2DD1-3DA3-FFE4052F5360}"/>
              </a:ext>
            </a:extLst>
          </p:cNvPr>
          <p:cNvSpPr/>
          <p:nvPr/>
        </p:nvSpPr>
        <p:spPr>
          <a:xfrm>
            <a:off x="1353775" y="296643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1DE63707-CFD9-E2A1-CBDD-D10E63C0001D}"/>
              </a:ext>
            </a:extLst>
          </p:cNvPr>
          <p:cNvCxnSpPr>
            <a:cxnSpLocks/>
            <a:stCxn id="130" idx="1"/>
            <a:endCxn id="128" idx="3"/>
          </p:cNvCxnSpPr>
          <p:nvPr/>
        </p:nvCxnSpPr>
        <p:spPr>
          <a:xfrm flipH="1">
            <a:off x="1086128" y="3105775"/>
            <a:ext cx="2676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2" name="Rechteck: abgerundete Ecken 131">
            <a:extLst>
              <a:ext uri="{FF2B5EF4-FFF2-40B4-BE49-F238E27FC236}">
                <a16:creationId xmlns:a16="http://schemas.microsoft.com/office/drawing/2014/main" id="{1D90C3EB-45A8-A7FD-C8AF-C7A077C2CFB0}"/>
              </a:ext>
            </a:extLst>
          </p:cNvPr>
          <p:cNvSpPr/>
          <p:nvPr/>
        </p:nvSpPr>
        <p:spPr>
          <a:xfrm>
            <a:off x="3025564" y="298130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A344AD9-9104-D582-7C20-C6B8241094ED}"/>
              </a:ext>
            </a:extLst>
          </p:cNvPr>
          <p:cNvSpPr/>
          <p:nvPr/>
        </p:nvSpPr>
        <p:spPr>
          <a:xfrm>
            <a:off x="514884" y="4450146"/>
            <a:ext cx="1445741" cy="80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44EA524-58E2-97D8-B23D-9931713DE89A}"/>
              </a:ext>
            </a:extLst>
          </p:cNvPr>
          <p:cNvGrpSpPr/>
          <p:nvPr/>
        </p:nvGrpSpPr>
        <p:grpSpPr>
          <a:xfrm>
            <a:off x="5283215" y="3466620"/>
            <a:ext cx="1921475" cy="2784213"/>
            <a:chOff x="5694927" y="3429000"/>
            <a:chExt cx="1921475" cy="2784213"/>
          </a:xfrm>
        </p:grpSpPr>
        <p:sp>
          <p:nvSpPr>
            <p:cNvPr id="120" name="Rechteck: eine Ecke abgeschnitten 119">
              <a:extLst>
                <a:ext uri="{FF2B5EF4-FFF2-40B4-BE49-F238E27FC236}">
                  <a16:creationId xmlns:a16="http://schemas.microsoft.com/office/drawing/2014/main" id="{A570BC78-15C4-4ADD-6848-66BC6A0247F2}"/>
                </a:ext>
              </a:extLst>
            </p:cNvPr>
            <p:cNvSpPr/>
            <p:nvPr/>
          </p:nvSpPr>
          <p:spPr>
            <a:xfrm>
              <a:off x="5694927" y="3429000"/>
              <a:ext cx="1921475" cy="278421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FE53B386-F56C-D6E9-81ED-327004B09748}"/>
                </a:ext>
              </a:extLst>
            </p:cNvPr>
            <p:cNvSpPr/>
            <p:nvPr/>
          </p:nvSpPr>
          <p:spPr>
            <a:xfrm>
              <a:off x="5864691" y="4023527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Rechteck 121">
              <a:extLst>
                <a:ext uri="{FF2B5EF4-FFF2-40B4-BE49-F238E27FC236}">
                  <a16:creationId xmlns:a16="http://schemas.microsoft.com/office/drawing/2014/main" id="{E14A4A28-1C31-5906-AD01-B75B1FA8401A}"/>
                </a:ext>
              </a:extLst>
            </p:cNvPr>
            <p:cNvSpPr/>
            <p:nvPr/>
          </p:nvSpPr>
          <p:spPr>
            <a:xfrm>
              <a:off x="5864692" y="415395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id="{C4E45EE8-63D0-DC1E-5D92-C4CEC0617BBC}"/>
                </a:ext>
              </a:extLst>
            </p:cNvPr>
            <p:cNvSpPr/>
            <p:nvPr/>
          </p:nvSpPr>
          <p:spPr>
            <a:xfrm>
              <a:off x="5864690" y="429556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378E7D16-A7C9-680C-C57C-39BF57CD3D2E}"/>
                </a:ext>
              </a:extLst>
            </p:cNvPr>
            <p:cNvSpPr/>
            <p:nvPr/>
          </p:nvSpPr>
          <p:spPr>
            <a:xfrm>
              <a:off x="5865651" y="4594787"/>
              <a:ext cx="1445741" cy="8058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id="{D894A684-0B57-4357-3452-840CAF66ACB5}"/>
                </a:ext>
              </a:extLst>
            </p:cNvPr>
            <p:cNvSpPr/>
            <p:nvPr/>
          </p:nvSpPr>
          <p:spPr>
            <a:xfrm>
              <a:off x="5864689" y="5001211"/>
              <a:ext cx="1445741" cy="805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Rechteck 125">
              <a:extLst>
                <a:ext uri="{FF2B5EF4-FFF2-40B4-BE49-F238E27FC236}">
                  <a16:creationId xmlns:a16="http://schemas.microsoft.com/office/drawing/2014/main" id="{2FA564F3-E98B-495C-DC68-F4DD9FA15971}"/>
                </a:ext>
              </a:extLst>
            </p:cNvPr>
            <p:cNvSpPr/>
            <p:nvPr/>
          </p:nvSpPr>
          <p:spPr>
            <a:xfrm>
              <a:off x="5864688" y="4847335"/>
              <a:ext cx="1445741" cy="805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2511E33-901E-695B-4072-1B5E1FFD7472}"/>
                </a:ext>
              </a:extLst>
            </p:cNvPr>
            <p:cNvSpPr txBox="1"/>
            <p:nvPr/>
          </p:nvSpPr>
          <p:spPr>
            <a:xfrm>
              <a:off x="5799959" y="4414993"/>
              <a:ext cx="7457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/>
                <a:t>&lt;&lt;&lt;&lt;&lt;&lt;&lt; HEAD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B017B23E-4F73-E353-4941-C87EA99CA5D1}"/>
                </a:ext>
              </a:extLst>
            </p:cNvPr>
            <p:cNvSpPr txBox="1"/>
            <p:nvPr/>
          </p:nvSpPr>
          <p:spPr>
            <a:xfrm>
              <a:off x="5799959" y="5066019"/>
              <a:ext cx="80983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/>
                <a:t>&gt;&gt;&gt;&gt;&gt;&gt;&gt; feature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DE64191-C5A4-5B20-4E46-D6F71FD8AFDC}"/>
                </a:ext>
              </a:extLst>
            </p:cNvPr>
            <p:cNvSpPr txBox="1"/>
            <p:nvPr/>
          </p:nvSpPr>
          <p:spPr>
            <a:xfrm>
              <a:off x="5799959" y="4676517"/>
              <a:ext cx="49885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/>
                <a:t>=======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3BC7701-E278-1AC9-81B8-701AC0058F9A}"/>
              </a:ext>
            </a:extLst>
          </p:cNvPr>
          <p:cNvGrpSpPr/>
          <p:nvPr/>
        </p:nvGrpSpPr>
        <p:grpSpPr>
          <a:xfrm>
            <a:off x="8131309" y="3522097"/>
            <a:ext cx="1921475" cy="2784213"/>
            <a:chOff x="8928113" y="3429000"/>
            <a:chExt cx="1921475" cy="2784213"/>
          </a:xfrm>
        </p:grpSpPr>
        <p:sp>
          <p:nvSpPr>
            <p:cNvPr id="35" name="Rechteck: eine Ecke abgeschnitten 34">
              <a:extLst>
                <a:ext uri="{FF2B5EF4-FFF2-40B4-BE49-F238E27FC236}">
                  <a16:creationId xmlns:a16="http://schemas.microsoft.com/office/drawing/2014/main" id="{9B7F630E-B203-D8AA-5B8D-91A0E6AE0137}"/>
                </a:ext>
              </a:extLst>
            </p:cNvPr>
            <p:cNvSpPr/>
            <p:nvPr/>
          </p:nvSpPr>
          <p:spPr>
            <a:xfrm>
              <a:off x="8928113" y="3429000"/>
              <a:ext cx="1921475" cy="278421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0E736D51-B92E-6473-7A84-CA5CD7618DE3}"/>
                </a:ext>
              </a:extLst>
            </p:cNvPr>
            <p:cNvSpPr/>
            <p:nvPr/>
          </p:nvSpPr>
          <p:spPr>
            <a:xfrm>
              <a:off x="9097877" y="4023527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B0CD7C52-8BCC-C0AE-4653-D6881B281D07}"/>
                </a:ext>
              </a:extLst>
            </p:cNvPr>
            <p:cNvSpPr/>
            <p:nvPr/>
          </p:nvSpPr>
          <p:spPr>
            <a:xfrm>
              <a:off x="9097878" y="415395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BF399211-76AF-E0FA-0B2F-15E01A89DA76}"/>
                </a:ext>
              </a:extLst>
            </p:cNvPr>
            <p:cNvSpPr/>
            <p:nvPr/>
          </p:nvSpPr>
          <p:spPr>
            <a:xfrm>
              <a:off x="9097876" y="4295569"/>
              <a:ext cx="1445741" cy="805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C313C619-AF63-BBB1-F8BD-107237678F9F}"/>
                </a:ext>
              </a:extLst>
            </p:cNvPr>
            <p:cNvSpPr/>
            <p:nvPr/>
          </p:nvSpPr>
          <p:spPr>
            <a:xfrm>
              <a:off x="9097876" y="4450146"/>
              <a:ext cx="737371" cy="870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DD1CD886-72C6-6BAA-03BE-DF0678AD19A8}"/>
                </a:ext>
              </a:extLst>
            </p:cNvPr>
            <p:cNvSpPr/>
            <p:nvPr/>
          </p:nvSpPr>
          <p:spPr>
            <a:xfrm>
              <a:off x="9096914" y="4591525"/>
              <a:ext cx="1445741" cy="8058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50ADE2BB-6AD5-92F7-18C0-5F1ED8A4727A}"/>
                </a:ext>
              </a:extLst>
            </p:cNvPr>
            <p:cNvSpPr/>
            <p:nvPr/>
          </p:nvSpPr>
          <p:spPr>
            <a:xfrm>
              <a:off x="9835248" y="4450146"/>
              <a:ext cx="707408" cy="870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6E6FA27D-C6B5-D060-B704-25A85CE96A69}"/>
              </a:ext>
            </a:extLst>
          </p:cNvPr>
          <p:cNvSpPr/>
          <p:nvPr/>
        </p:nvSpPr>
        <p:spPr>
          <a:xfrm>
            <a:off x="7303742" y="4255750"/>
            <a:ext cx="765251" cy="1116827"/>
          </a:xfrm>
          <a:prstGeom prst="rightArrow">
            <a:avLst>
              <a:gd name="adj1" fmla="val 50000"/>
              <a:gd name="adj2" fmla="val 3307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Bear-</a:t>
            </a:r>
            <a:r>
              <a:rPr lang="de-DE" sz="1200" err="1"/>
              <a:t>beiten</a:t>
            </a:r>
            <a:endParaRPr lang="de-DE" sz="1200"/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26FDC0B6-A4DC-CC2C-DEBD-EA1CA45F0A8F}"/>
              </a:ext>
            </a:extLst>
          </p:cNvPr>
          <p:cNvSpPr/>
          <p:nvPr/>
        </p:nvSpPr>
        <p:spPr>
          <a:xfrm>
            <a:off x="10135228" y="4244740"/>
            <a:ext cx="838350" cy="111682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add</a:t>
            </a:r>
          </a:p>
        </p:txBody>
      </p:sp>
      <p:pic>
        <p:nvPicPr>
          <p:cNvPr id="6" name="Grafik 5" descr="Bleistift mit einfarbiger Füllung">
            <a:extLst>
              <a:ext uri="{FF2B5EF4-FFF2-40B4-BE49-F238E27FC236}">
                <a16:creationId xmlns:a16="http://schemas.microsoft.com/office/drawing/2014/main" id="{29150E69-7512-A181-E58A-6A0DA8FF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056" y="3634739"/>
            <a:ext cx="692899" cy="692899"/>
          </a:xfrm>
          <a:prstGeom prst="rect">
            <a:avLst/>
          </a:prstGeom>
        </p:spPr>
      </p:pic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62FD1E1C-93A3-F3F6-A559-77B2317AD300}"/>
              </a:ext>
            </a:extLst>
          </p:cNvPr>
          <p:cNvSpPr/>
          <p:nvPr/>
        </p:nvSpPr>
        <p:spPr>
          <a:xfrm>
            <a:off x="11107353" y="4244739"/>
            <a:ext cx="978962" cy="1116827"/>
          </a:xfrm>
          <a:prstGeom prst="rightArrow">
            <a:avLst>
              <a:gd name="adj1" fmla="val 50000"/>
              <a:gd name="adj2" fmla="val 231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git </a:t>
            </a:r>
            <a:r>
              <a:rPr lang="de-DE" sz="1600" dirty="0" err="1"/>
              <a:t>commit</a:t>
            </a:r>
            <a:endParaRPr lang="de-DE" sz="1600" dirty="0"/>
          </a:p>
        </p:txBody>
      </p:sp>
      <p:pic>
        <p:nvPicPr>
          <p:cNvPr id="58" name="Grafik 57" descr="Akquisition mit einfarbiger Füllung">
            <a:extLst>
              <a:ext uri="{FF2B5EF4-FFF2-40B4-BE49-F238E27FC236}">
                <a16:creationId xmlns:a16="http://schemas.microsoft.com/office/drawing/2014/main" id="{36BE1BE0-0AD5-F521-4987-46BFA42C0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7657" y="3499372"/>
            <a:ext cx="914400" cy="914400"/>
          </a:xfrm>
          <a:prstGeom prst="rect">
            <a:avLst/>
          </a:prstGeom>
        </p:spPr>
      </p:pic>
      <p:pic>
        <p:nvPicPr>
          <p:cNvPr id="59" name="Grafik 58" descr="Kamera mit einfarbiger Füllung">
            <a:extLst>
              <a:ext uri="{FF2B5EF4-FFF2-40B4-BE49-F238E27FC236}">
                <a16:creationId xmlns:a16="http://schemas.microsoft.com/office/drawing/2014/main" id="{AC5BA9CE-B31E-53FA-048C-F3A88524C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3959" y="3491364"/>
            <a:ext cx="717125" cy="717125"/>
          </a:xfrm>
          <a:prstGeom prst="rect">
            <a:avLst/>
          </a:prstGeom>
        </p:spPr>
      </p:pic>
      <p:pic>
        <p:nvPicPr>
          <p:cNvPr id="60" name="Grafik 59" descr="Marke folgen mit einfarbiger Füllung">
            <a:extLst>
              <a:ext uri="{FF2B5EF4-FFF2-40B4-BE49-F238E27FC236}">
                <a16:creationId xmlns:a16="http://schemas.microsoft.com/office/drawing/2014/main" id="{0FF82D37-F28D-A722-053E-6FAD6C9C9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3690" y="3522097"/>
            <a:ext cx="717125" cy="7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03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9553F-2442-2A77-8C6F-9DABAFC6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Übungsblock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2B0D0C-E6EC-9B6B-2990-A2EBE623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Aufgaben:</a:t>
            </a:r>
          </a:p>
          <a:p>
            <a:pPr lvl="1"/>
            <a:r>
              <a:rPr lang="de-DE" dirty="0"/>
              <a:t>Führe ein die verschiedenen Typen von </a:t>
            </a:r>
            <a:r>
              <a:rPr lang="de-DE" dirty="0" err="1"/>
              <a:t>Merges</a:t>
            </a:r>
            <a:r>
              <a:rPr lang="de-DE" dirty="0"/>
              <a:t> durch.</a:t>
            </a:r>
          </a:p>
          <a:p>
            <a:pPr lvl="2"/>
            <a:r>
              <a:rPr lang="de-DE" dirty="0"/>
              <a:t>Fast-Forward</a:t>
            </a:r>
          </a:p>
          <a:p>
            <a:pPr lvl="2"/>
            <a:r>
              <a:rPr lang="de-DE" dirty="0"/>
              <a:t>3-Way-Merge ohne Konflikten</a:t>
            </a:r>
          </a:p>
          <a:p>
            <a:pPr lvl="2"/>
            <a:r>
              <a:rPr lang="de-DE" dirty="0"/>
              <a:t>3-Way-Merge mit Konflikten</a:t>
            </a:r>
          </a:p>
          <a:p>
            <a:pPr lvl="2"/>
            <a:r>
              <a:rPr lang="de-DE" dirty="0" err="1"/>
              <a:t>Merge</a:t>
            </a:r>
            <a:r>
              <a:rPr lang="de-DE" dirty="0"/>
              <a:t> mit mehreren eingehenden </a:t>
            </a:r>
            <a:r>
              <a:rPr lang="de-DE" dirty="0" err="1"/>
              <a:t>Branches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Wie kann Fast-Forward-</a:t>
            </a:r>
            <a:r>
              <a:rPr lang="de-DE" dirty="0" err="1"/>
              <a:t>Merge</a:t>
            </a:r>
            <a:r>
              <a:rPr lang="de-DE" dirty="0"/>
              <a:t> deaktiviert werden?</a:t>
            </a:r>
          </a:p>
          <a:p>
            <a:pPr lvl="1"/>
            <a:r>
              <a:rPr lang="de-DE" dirty="0"/>
              <a:t>Mache einen </a:t>
            </a:r>
            <a:r>
              <a:rPr lang="de-DE" dirty="0" err="1"/>
              <a:t>Merge</a:t>
            </a:r>
            <a:r>
              <a:rPr lang="de-DE" dirty="0"/>
              <a:t> rückgängig! 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801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hteck: abgerundete Ecken 86">
            <a:extLst>
              <a:ext uri="{FF2B5EF4-FFF2-40B4-BE49-F238E27FC236}">
                <a16:creationId xmlns:a16="http://schemas.microsoft.com/office/drawing/2014/main" id="{17B11FD4-99B7-EF0A-8D9D-01D3EA11CCC0}"/>
              </a:ext>
            </a:extLst>
          </p:cNvPr>
          <p:cNvSpPr/>
          <p:nvPr/>
        </p:nvSpPr>
        <p:spPr>
          <a:xfrm>
            <a:off x="1206500" y="3232150"/>
            <a:ext cx="838454" cy="9906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356CE8-6355-1183-8967-8D31431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Cherry-Pick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742F-3FBB-30FB-8ADB-445BBCB9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die Dateien, die im angegebenen Commit geändert </a:t>
            </a:r>
            <a:r>
              <a:rPr lang="de-DE"/>
              <a:t>wurden in den </a:t>
            </a:r>
            <a:r>
              <a:rPr lang="de-DE" dirty="0"/>
              <a:t>aktuellen Head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cherry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-pick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&gt;…</a:t>
            </a:r>
            <a:endParaRPr lang="de-DE" dirty="0"/>
          </a:p>
          <a:p>
            <a:r>
              <a:rPr lang="de-DE" dirty="0"/>
              <a:t>Es kann hier zu </a:t>
            </a:r>
            <a:r>
              <a:rPr lang="de-DE" dirty="0" err="1"/>
              <a:t>Merge-Konfikten</a:t>
            </a:r>
            <a:r>
              <a:rPr lang="de-DE" dirty="0"/>
              <a:t> kommen!</a:t>
            </a:r>
          </a:p>
          <a:p>
            <a:pPr marL="0" indent="0">
              <a:buNone/>
            </a:pP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40DB95F-0964-48A0-17B8-25FD632CC6C4}"/>
              </a:ext>
            </a:extLst>
          </p:cNvPr>
          <p:cNvGrpSpPr/>
          <p:nvPr/>
        </p:nvGrpSpPr>
        <p:grpSpPr>
          <a:xfrm>
            <a:off x="8912774" y="3335772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192A1B8-B76B-4920-01B3-3A27057A0CF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accent1"/>
                  </a:solidFill>
                </a:rPr>
                <a:t>cb356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701F601-6B02-6EF4-6B8A-39B5B6A52CDD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062874-75D6-9ADA-C96C-B521CC343FEE}"/>
              </a:ext>
            </a:extLst>
          </p:cNvPr>
          <p:cNvGrpSpPr/>
          <p:nvPr/>
        </p:nvGrpSpPr>
        <p:grpSpPr>
          <a:xfrm>
            <a:off x="8156107" y="5923868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C219638-DF30-B375-D22C-E7DC863F369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DF707F4-7DCA-0262-9742-3F60AECC30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E0CDF4D-5626-FA7C-7C0D-DBD57C3AF9B2}"/>
              </a:ext>
            </a:extLst>
          </p:cNvPr>
          <p:cNvGrpSpPr/>
          <p:nvPr/>
        </p:nvGrpSpPr>
        <p:grpSpPr>
          <a:xfrm>
            <a:off x="7394203" y="3335772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995FF95-EB4E-3E0D-3276-8760483F53C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FD96C20-67D1-C570-1BBD-865A394F86F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3EBBF27-BDF9-47C5-68A9-7BDD2A8D955D}"/>
              </a:ext>
            </a:extLst>
          </p:cNvPr>
          <p:cNvGrpSpPr/>
          <p:nvPr/>
        </p:nvGrpSpPr>
        <p:grpSpPr>
          <a:xfrm>
            <a:off x="7393620" y="4624891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3FD59EF-3BA4-FCB1-2578-817D8E68823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983FC28-F2E6-218B-3B53-62955E38C90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5B64C49-706A-5507-4E6C-5E8CA4C3D1C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7732842" y="4169928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20BA08C-8A6C-5B30-3D5E-A88355928FF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7732842" y="5459047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CCA809D-DCBD-2A92-ACDD-29FC13FA92E5}"/>
              </a:ext>
            </a:extLst>
          </p:cNvPr>
          <p:cNvSpPr/>
          <p:nvPr/>
        </p:nvSpPr>
        <p:spPr>
          <a:xfrm>
            <a:off x="9844617" y="361351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03DB189-1116-8550-84A7-76C5002D5C1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9591217" y="3752850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6EE6E47-0C8E-B71A-1078-9EA8485C575F}"/>
              </a:ext>
            </a:extLst>
          </p:cNvPr>
          <p:cNvSpPr/>
          <p:nvPr/>
        </p:nvSpPr>
        <p:spPr>
          <a:xfrm>
            <a:off x="10654842" y="361351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8A1273-8A3A-7774-28E9-DBC49EDBF9CD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10451468" y="3752850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DD7B5F7-C334-EA36-2439-FC0115E1C860}"/>
              </a:ext>
            </a:extLst>
          </p:cNvPr>
          <p:cNvGrpSpPr/>
          <p:nvPr/>
        </p:nvGrpSpPr>
        <p:grpSpPr>
          <a:xfrm>
            <a:off x="8913357" y="4624891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F58BBC1-E411-2071-E42F-C9C7430084F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15068C3-5706-0C8F-F05D-F4E60FD934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5D01517-AB78-4606-2DEC-F40EA39E4398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8495329" y="5459047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54D86E7-7846-0D54-ACAD-D08B41EDB30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9251996" y="4169928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Pfeil: nach rechts 64">
            <a:extLst>
              <a:ext uri="{FF2B5EF4-FFF2-40B4-BE49-F238E27FC236}">
                <a16:creationId xmlns:a16="http://schemas.microsoft.com/office/drawing/2014/main" id="{58DDC433-C7C7-2A74-9945-9964AAEF957B}"/>
              </a:ext>
            </a:extLst>
          </p:cNvPr>
          <p:cNvSpPr/>
          <p:nvPr/>
        </p:nvSpPr>
        <p:spPr>
          <a:xfrm>
            <a:off x="5570317" y="5008128"/>
            <a:ext cx="1042913" cy="50687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pic>
        <p:nvPicPr>
          <p:cNvPr id="66" name="Grafik 65" descr="Kirschen mit einfarbiger Füllung">
            <a:extLst>
              <a:ext uri="{FF2B5EF4-FFF2-40B4-BE49-F238E27FC236}">
                <a16:creationId xmlns:a16="http://schemas.microsoft.com/office/drawing/2014/main" id="{3DB8C0F1-81EF-ED51-6131-F9168439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635020" y="4329745"/>
            <a:ext cx="717125" cy="717125"/>
          </a:xfrm>
          <a:prstGeom prst="rect">
            <a:avLst/>
          </a:prstGeom>
        </p:spPr>
      </p:pic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A26FA9DC-9CFB-08BF-B252-B486258D49E7}"/>
              </a:ext>
            </a:extLst>
          </p:cNvPr>
          <p:cNvGrpSpPr/>
          <p:nvPr/>
        </p:nvGrpSpPr>
        <p:grpSpPr>
          <a:xfrm>
            <a:off x="2046703" y="5890096"/>
            <a:ext cx="678443" cy="834156"/>
            <a:chOff x="8508806" y="1088308"/>
            <a:chExt cx="678443" cy="834156"/>
          </a:xfrm>
        </p:grpSpPr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389DCC69-D4E4-74D1-6F59-6E5765088AA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1B56F89E-2F16-D648-7A94-F7D7050CA89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775A024D-0E5C-182B-A857-FE780CDF5AD5}"/>
              </a:ext>
            </a:extLst>
          </p:cNvPr>
          <p:cNvGrpSpPr/>
          <p:nvPr/>
        </p:nvGrpSpPr>
        <p:grpSpPr>
          <a:xfrm>
            <a:off x="1284799" y="3302000"/>
            <a:ext cx="678443" cy="834156"/>
            <a:chOff x="8508806" y="1088308"/>
            <a:chExt cx="678443" cy="834156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4784F653-86A4-46DE-A5E0-98365DEB97B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ab001</a:t>
              </a: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FA47C895-0CA7-DAAD-6995-34FFB6FB654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FF0A9FF2-EC54-F946-A5AC-C35D9016BF3C}"/>
              </a:ext>
            </a:extLst>
          </p:cNvPr>
          <p:cNvGrpSpPr/>
          <p:nvPr/>
        </p:nvGrpSpPr>
        <p:grpSpPr>
          <a:xfrm>
            <a:off x="1284216" y="4591119"/>
            <a:ext cx="678443" cy="834156"/>
            <a:chOff x="8508806" y="1088308"/>
            <a:chExt cx="678443" cy="834156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CFA120C6-41A6-C375-BB1B-97BA5F45ADD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42D5B6E-37CA-BE3D-54BB-314DDD8F06F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F46CFBDC-3510-6E5D-4832-F1B726828145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 flipH="1">
            <a:off x="1623438" y="4136156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107C105-0377-8AB0-5F5B-F21F0FDA7419}"/>
              </a:ext>
            </a:extLst>
          </p:cNvPr>
          <p:cNvCxnSpPr>
            <a:cxnSpLocks/>
            <a:stCxn id="74" idx="2"/>
            <a:endCxn id="68" idx="0"/>
          </p:cNvCxnSpPr>
          <p:nvPr/>
        </p:nvCxnSpPr>
        <p:spPr>
          <a:xfrm>
            <a:off x="1623438" y="5425275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hteck: abgerundete Ecken 77">
            <a:extLst>
              <a:ext uri="{FF2B5EF4-FFF2-40B4-BE49-F238E27FC236}">
                <a16:creationId xmlns:a16="http://schemas.microsoft.com/office/drawing/2014/main" id="{DCF59D76-FBF9-17B7-533C-CCA97D2692A4}"/>
              </a:ext>
            </a:extLst>
          </p:cNvPr>
          <p:cNvSpPr/>
          <p:nvPr/>
        </p:nvSpPr>
        <p:spPr>
          <a:xfrm>
            <a:off x="3735213" y="4868789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09ABB6EA-7A6F-4EC0-8FEA-223068D70C0A}"/>
              </a:ext>
            </a:extLst>
          </p:cNvPr>
          <p:cNvCxnSpPr>
            <a:cxnSpLocks/>
            <a:stCxn id="78" idx="1"/>
            <a:endCxn id="83" idx="3"/>
          </p:cNvCxnSpPr>
          <p:nvPr/>
        </p:nvCxnSpPr>
        <p:spPr>
          <a:xfrm flipH="1">
            <a:off x="3482396" y="5008128"/>
            <a:ext cx="252817" cy="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FBF0286B-9990-FCF2-DE4E-03783B279710}"/>
              </a:ext>
            </a:extLst>
          </p:cNvPr>
          <p:cNvSpPr/>
          <p:nvPr/>
        </p:nvSpPr>
        <p:spPr>
          <a:xfrm>
            <a:off x="4545438" y="4868789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4025DA67-7B73-D350-C7AA-25D269A66800}"/>
              </a:ext>
            </a:extLst>
          </p:cNvPr>
          <p:cNvCxnSpPr>
            <a:cxnSpLocks/>
            <a:stCxn id="80" idx="1"/>
            <a:endCxn id="78" idx="3"/>
          </p:cNvCxnSpPr>
          <p:nvPr/>
        </p:nvCxnSpPr>
        <p:spPr>
          <a:xfrm flipH="1">
            <a:off x="4342064" y="5008128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07182185-60F4-0FDF-0B70-8FB2DB70B02B}"/>
              </a:ext>
            </a:extLst>
          </p:cNvPr>
          <p:cNvGrpSpPr/>
          <p:nvPr/>
        </p:nvGrpSpPr>
        <p:grpSpPr>
          <a:xfrm>
            <a:off x="2803953" y="4591119"/>
            <a:ext cx="678443" cy="834156"/>
            <a:chOff x="8508806" y="1088308"/>
            <a:chExt cx="678443" cy="834156"/>
          </a:xfrm>
        </p:grpSpPr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85FBE6B3-126B-8D68-80DF-FAA3EB95483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70253C47-275F-8F61-D7A0-D1B2A616675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9AF7D1FC-94B7-5CF8-98CB-C29A1E631AF0}"/>
              </a:ext>
            </a:extLst>
          </p:cNvPr>
          <p:cNvCxnSpPr>
            <a:cxnSpLocks/>
            <a:stCxn id="83" idx="2"/>
            <a:endCxn id="68" idx="0"/>
          </p:cNvCxnSpPr>
          <p:nvPr/>
        </p:nvCxnSpPr>
        <p:spPr>
          <a:xfrm flipH="1">
            <a:off x="2385925" y="5425275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feld 85">
            <a:extLst>
              <a:ext uri="{FF2B5EF4-FFF2-40B4-BE49-F238E27FC236}">
                <a16:creationId xmlns:a16="http://schemas.microsoft.com/office/drawing/2014/main" id="{356F05D7-E349-3C54-EEAC-547D42803BCD}"/>
              </a:ext>
            </a:extLst>
          </p:cNvPr>
          <p:cNvSpPr txBox="1"/>
          <p:nvPr/>
        </p:nvSpPr>
        <p:spPr>
          <a:xfrm>
            <a:off x="4936762" y="5563195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Consolas" panose="020B0609020204030204" pitchFamily="49" charset="0"/>
              </a:rPr>
              <a:t>git </a:t>
            </a:r>
            <a:r>
              <a:rPr lang="de-DE" sz="1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cherry</a:t>
            </a:r>
            <a:r>
              <a:rPr lang="de-DE" sz="1400" dirty="0">
                <a:solidFill>
                  <a:schemeClr val="accent1"/>
                </a:solidFill>
                <a:latin typeface="Consolas" panose="020B0609020204030204" pitchFamily="49" charset="0"/>
              </a:rPr>
              <a:t>-pick ab001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1DA6ACD-FDB8-9852-E3E1-2B876AC1075D}"/>
              </a:ext>
            </a:extLst>
          </p:cNvPr>
          <p:cNvSpPr/>
          <p:nvPr/>
        </p:nvSpPr>
        <p:spPr>
          <a:xfrm>
            <a:off x="10742299" y="4868789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E5AEB8A-DB0E-7225-8B74-9D6298280A9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0469216" y="5008128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89016A59-6DF4-F0A8-77FC-E23F1D96D87D}"/>
              </a:ext>
            </a:extLst>
          </p:cNvPr>
          <p:cNvSpPr/>
          <p:nvPr/>
        </p:nvSpPr>
        <p:spPr>
          <a:xfrm>
            <a:off x="9833779" y="4887843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err="1">
                <a:solidFill>
                  <a:schemeClr val="bg1">
                    <a:lumMod val="75000"/>
                  </a:schemeClr>
                </a:solidFill>
              </a:rPr>
              <a:t>master</a:t>
            </a:r>
            <a:endParaRPr lang="de-DE" sz="9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CE35A2D-73CA-C4F0-3CA4-420E0C1A632A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9577850" y="5027182"/>
            <a:ext cx="255929" cy="57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138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07D90738-9786-B6B9-03D1-0CB166EAAD67}"/>
              </a:ext>
            </a:extLst>
          </p:cNvPr>
          <p:cNvSpPr/>
          <p:nvPr/>
        </p:nvSpPr>
        <p:spPr>
          <a:xfrm>
            <a:off x="8206891" y="1593206"/>
            <a:ext cx="1102559" cy="255868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E7E69760-1C24-0FBF-F09B-2F93E5526EC1}"/>
              </a:ext>
            </a:extLst>
          </p:cNvPr>
          <p:cNvSpPr/>
          <p:nvPr/>
        </p:nvSpPr>
        <p:spPr>
          <a:xfrm>
            <a:off x="1611311" y="2661903"/>
            <a:ext cx="1102559" cy="255868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867CB9-FEE9-D0AB-26E1-80890E41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rebase</a:t>
            </a:r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3E0B11-DE03-79D3-8FEA-4A6D06F8DF86}"/>
              </a:ext>
            </a:extLst>
          </p:cNvPr>
          <p:cNvGrpSpPr/>
          <p:nvPr/>
        </p:nvGrpSpPr>
        <p:grpSpPr>
          <a:xfrm>
            <a:off x="2585856" y="5472503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3D0D208-3642-421F-FB52-E14538C80E5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60EAE86-7ADC-C8FE-DA17-D6F34DD78CA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C02D670-8D76-C254-9CC0-3BDFD1E5F694}"/>
              </a:ext>
            </a:extLst>
          </p:cNvPr>
          <p:cNvGrpSpPr/>
          <p:nvPr/>
        </p:nvGrpSpPr>
        <p:grpSpPr>
          <a:xfrm>
            <a:off x="1823952" y="2884407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7AD1E4D-D226-136D-EDD0-26FE027AAB3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951D0CC-094C-E4E5-5973-05716731D5B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B3554EB-72AB-3C4F-8DE5-9D572220C95C}"/>
              </a:ext>
            </a:extLst>
          </p:cNvPr>
          <p:cNvGrpSpPr/>
          <p:nvPr/>
        </p:nvGrpSpPr>
        <p:grpSpPr>
          <a:xfrm>
            <a:off x="1823369" y="4173526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7EE1254-1431-8B63-8E23-220997C9A0F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5C8BBB-7911-E84D-79C6-3771222EFDA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8CA3C48-E7EF-2041-E389-46E6D012833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2162591" y="3718563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AF3B5B-AEDC-A7C2-7E07-2D8808D93312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2162591" y="5007682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1943E52-0DF2-0AB0-B140-AC49F5B4A425}"/>
              </a:ext>
            </a:extLst>
          </p:cNvPr>
          <p:cNvSpPr/>
          <p:nvPr/>
        </p:nvSpPr>
        <p:spPr>
          <a:xfrm>
            <a:off x="4304043" y="445034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B2DBE97-7820-5605-35A5-86674A76862A}"/>
              </a:ext>
            </a:extLst>
          </p:cNvPr>
          <p:cNvSpPr/>
          <p:nvPr/>
        </p:nvSpPr>
        <p:spPr>
          <a:xfrm>
            <a:off x="2775478" y="315666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ED1F8AE-7C7A-6C7E-1680-C4644FE1006E}"/>
              </a:ext>
            </a:extLst>
          </p:cNvPr>
          <p:cNvCxnSpPr>
            <a:cxnSpLocks/>
            <a:stCxn id="18" idx="1"/>
            <a:endCxn id="25" idx="3"/>
          </p:cNvCxnSpPr>
          <p:nvPr/>
        </p:nvCxnSpPr>
        <p:spPr>
          <a:xfrm flipH="1">
            <a:off x="4021549" y="4589680"/>
            <a:ext cx="282494" cy="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E450D28-D86A-C031-9551-DFF4A967095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502395" y="3296000"/>
            <a:ext cx="273083" cy="72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7E57CC2-795B-ACE4-F2CD-99BE0B77369B}"/>
              </a:ext>
            </a:extLst>
          </p:cNvPr>
          <p:cNvSpPr/>
          <p:nvPr/>
        </p:nvSpPr>
        <p:spPr>
          <a:xfrm>
            <a:off x="3655412" y="315666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CD7EC13-FFC5-C1F3-1798-74088C1C7CD5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3382329" y="3296000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9105C17-98AD-17F3-087C-0EDD420E3785}"/>
              </a:ext>
            </a:extLst>
          </p:cNvPr>
          <p:cNvGrpSpPr/>
          <p:nvPr/>
        </p:nvGrpSpPr>
        <p:grpSpPr>
          <a:xfrm>
            <a:off x="3343106" y="4173526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050FB88D-C0A7-F3A3-24AE-DC124E5890E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FD2E4268-AE84-0C77-D731-4BE25C7A492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222BEF1-A011-017C-522F-E1D83DC35C56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2925078" y="5007682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55F25AE9-7130-7C7A-5FF0-AB8DF9CA09FD}"/>
              </a:ext>
            </a:extLst>
          </p:cNvPr>
          <p:cNvGrpSpPr/>
          <p:nvPr/>
        </p:nvGrpSpPr>
        <p:grpSpPr>
          <a:xfrm>
            <a:off x="8438700" y="1825625"/>
            <a:ext cx="678443" cy="834156"/>
            <a:chOff x="8508806" y="1088308"/>
            <a:chExt cx="678443" cy="834156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1D66E1EA-6941-D0EA-EA35-853B569AC4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85dde</a:t>
              </a: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DCAF05E-4921-6A08-F830-FED3CAD9DC7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00698A45-DCBE-C644-92D9-80E9EA237BAC}"/>
              </a:ext>
            </a:extLst>
          </p:cNvPr>
          <p:cNvGrpSpPr/>
          <p:nvPr/>
        </p:nvGrpSpPr>
        <p:grpSpPr>
          <a:xfrm>
            <a:off x="8438700" y="5677122"/>
            <a:ext cx="678443" cy="834156"/>
            <a:chOff x="8508806" y="1088308"/>
            <a:chExt cx="678443" cy="834156"/>
          </a:xfrm>
        </p:grpSpPr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8AE1B3F9-3E9B-1611-AEC2-15ADF04BD219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2DB2641C-67D2-1159-76C3-E0C6C41332F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76544DE-AA8E-82BB-846A-AC1689BDCB9A}"/>
              </a:ext>
            </a:extLst>
          </p:cNvPr>
          <p:cNvGrpSpPr/>
          <p:nvPr/>
        </p:nvGrpSpPr>
        <p:grpSpPr>
          <a:xfrm>
            <a:off x="8441260" y="3109033"/>
            <a:ext cx="678443" cy="834156"/>
            <a:chOff x="8508806" y="1088308"/>
            <a:chExt cx="678443" cy="834156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DFCCC4E-1BAB-F296-8393-0909037E04D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20659</a:t>
              </a: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EDC8A4EF-A98D-38E1-13AE-E574238CD40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36CD1D48-AB95-C619-E05D-A4CB39C045AB}"/>
              </a:ext>
            </a:extLst>
          </p:cNvPr>
          <p:cNvGrpSpPr/>
          <p:nvPr/>
        </p:nvGrpSpPr>
        <p:grpSpPr>
          <a:xfrm>
            <a:off x="8440677" y="4398152"/>
            <a:ext cx="678443" cy="834156"/>
            <a:chOff x="8508806" y="1088308"/>
            <a:chExt cx="678443" cy="834156"/>
          </a:xfrm>
        </p:grpSpPr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3064A83E-D6A1-7FFD-CB6A-C6C2F90C039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264E8440-8D92-FBC7-50A5-65AFAA614E5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5E48C8B7-5C6C-9787-1F54-D39B2CF08988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flipH="1">
            <a:off x="8779899" y="3943189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7E63AF5-69CC-FBBC-23FC-AE67AC00DDDF}"/>
              </a:ext>
            </a:extLst>
          </p:cNvPr>
          <p:cNvCxnSpPr>
            <a:cxnSpLocks/>
            <a:stCxn id="95" idx="2"/>
            <a:endCxn id="89" idx="0"/>
          </p:cNvCxnSpPr>
          <p:nvPr/>
        </p:nvCxnSpPr>
        <p:spPr>
          <a:xfrm flipH="1">
            <a:off x="8777922" y="5232308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hteck: abgerundete Ecken 98">
            <a:extLst>
              <a:ext uri="{FF2B5EF4-FFF2-40B4-BE49-F238E27FC236}">
                <a16:creationId xmlns:a16="http://schemas.microsoft.com/office/drawing/2014/main" id="{15D40E63-D638-A57E-09F2-6517CD3FB293}"/>
              </a:ext>
            </a:extLst>
          </p:cNvPr>
          <p:cNvSpPr/>
          <p:nvPr/>
        </p:nvSpPr>
        <p:spPr>
          <a:xfrm>
            <a:off x="9353524" y="467704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00" name="Rechteck: abgerundete Ecken 99">
            <a:extLst>
              <a:ext uri="{FF2B5EF4-FFF2-40B4-BE49-F238E27FC236}">
                <a16:creationId xmlns:a16="http://schemas.microsoft.com/office/drawing/2014/main" id="{0D2825B5-E43C-4F11-7A5A-B6284AB30CCC}"/>
              </a:ext>
            </a:extLst>
          </p:cNvPr>
          <p:cNvSpPr/>
          <p:nvPr/>
        </p:nvSpPr>
        <p:spPr>
          <a:xfrm>
            <a:off x="9419702" y="2103364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2DE7B5C7-9A3D-10DC-8CB1-8C1E47626FD1}"/>
              </a:ext>
            </a:extLst>
          </p:cNvPr>
          <p:cNvCxnSpPr>
            <a:cxnSpLocks/>
            <a:stCxn id="99" idx="1"/>
            <a:endCxn id="95" idx="3"/>
          </p:cNvCxnSpPr>
          <p:nvPr/>
        </p:nvCxnSpPr>
        <p:spPr>
          <a:xfrm flipH="1" flipV="1">
            <a:off x="9119120" y="4815230"/>
            <a:ext cx="234404" cy="11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87A7E339-44A4-4EDE-D4DE-D5F68E59CDA7}"/>
              </a:ext>
            </a:extLst>
          </p:cNvPr>
          <p:cNvCxnSpPr>
            <a:cxnSpLocks/>
            <a:stCxn id="100" idx="1"/>
            <a:endCxn id="86" idx="3"/>
          </p:cNvCxnSpPr>
          <p:nvPr/>
        </p:nvCxnSpPr>
        <p:spPr>
          <a:xfrm flipH="1">
            <a:off x="9117143" y="2242703"/>
            <a:ext cx="30255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hteck: abgerundete Ecken 102">
            <a:extLst>
              <a:ext uri="{FF2B5EF4-FFF2-40B4-BE49-F238E27FC236}">
                <a16:creationId xmlns:a16="http://schemas.microsoft.com/office/drawing/2014/main" id="{C19302B3-B9FD-3BB2-8621-C01F2306676F}"/>
              </a:ext>
            </a:extLst>
          </p:cNvPr>
          <p:cNvSpPr/>
          <p:nvPr/>
        </p:nvSpPr>
        <p:spPr>
          <a:xfrm>
            <a:off x="10299636" y="2103364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3717E427-AE61-AC8B-B0C1-0D92FA02D1FD}"/>
              </a:ext>
            </a:extLst>
          </p:cNvPr>
          <p:cNvCxnSpPr>
            <a:cxnSpLocks/>
            <a:stCxn id="103" idx="1"/>
            <a:endCxn id="100" idx="3"/>
          </p:cNvCxnSpPr>
          <p:nvPr/>
        </p:nvCxnSpPr>
        <p:spPr>
          <a:xfrm flipH="1">
            <a:off x="10026553" y="2242703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EBA1105B-0A89-0EC1-172E-1DA7E0AECC56}"/>
              </a:ext>
            </a:extLst>
          </p:cNvPr>
          <p:cNvCxnSpPr>
            <a:cxnSpLocks/>
            <a:stCxn id="86" idx="2"/>
            <a:endCxn id="92" idx="0"/>
          </p:cNvCxnSpPr>
          <p:nvPr/>
        </p:nvCxnSpPr>
        <p:spPr>
          <a:xfrm>
            <a:off x="8777922" y="2659781"/>
            <a:ext cx="2560" cy="449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F08F36CA-C862-0F53-6268-AE7F9E1A69C1}"/>
              </a:ext>
            </a:extLst>
          </p:cNvPr>
          <p:cNvSpPr/>
          <p:nvPr/>
        </p:nvSpPr>
        <p:spPr>
          <a:xfrm>
            <a:off x="5561425" y="4471366"/>
            <a:ext cx="1042913" cy="50687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DB621E97-698C-AA66-E725-8419E6279ED7}"/>
              </a:ext>
            </a:extLst>
          </p:cNvPr>
          <p:cNvSpPr txBox="1"/>
          <p:nvPr/>
        </p:nvSpPr>
        <p:spPr>
          <a:xfrm>
            <a:off x="4896916" y="5335081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master</a:t>
            </a:r>
          </a:p>
        </p:txBody>
      </p:sp>
      <p:sp>
        <p:nvSpPr>
          <p:cNvPr id="158" name="Inhaltsplatzhalter 157">
            <a:extLst>
              <a:ext uri="{FF2B5EF4-FFF2-40B4-BE49-F238E27FC236}">
                <a16:creationId xmlns:a16="http://schemas.microsoft.com/office/drawing/2014/main" id="{8296D3A2-EC15-BAFF-8EC0-DBADF9FB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24650" cy="4351338"/>
          </a:xfrm>
        </p:spPr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Rebase</a:t>
            </a:r>
            <a:r>
              <a:rPr lang="de-DE" dirty="0"/>
              <a:t> erstellt eine neue Basis für einen Branch. </a:t>
            </a:r>
          </a:p>
        </p:txBody>
      </p:sp>
    </p:spTree>
    <p:extLst>
      <p:ext uri="{BB962C8B-B14F-4D97-AF65-F5344CB8AC3E}">
        <p14:creationId xmlns:p14="http://schemas.microsoft.com/office/powerpoint/2010/main" val="1543523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hteck: abgerundete Ecken 132">
            <a:extLst>
              <a:ext uri="{FF2B5EF4-FFF2-40B4-BE49-F238E27FC236}">
                <a16:creationId xmlns:a16="http://schemas.microsoft.com/office/drawing/2014/main" id="{0C83F6AA-7957-2FEB-3EDD-B877F05075C3}"/>
              </a:ext>
            </a:extLst>
          </p:cNvPr>
          <p:cNvSpPr/>
          <p:nvPr/>
        </p:nvSpPr>
        <p:spPr>
          <a:xfrm>
            <a:off x="7010400" y="2884407"/>
            <a:ext cx="1073208" cy="2528544"/>
          </a:xfrm>
          <a:prstGeom prst="round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867CB9-FEE9-D0AB-26E1-80890E41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rebase</a:t>
            </a:r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3E0B11-DE03-79D3-8FEA-4A6D06F8DF86}"/>
              </a:ext>
            </a:extLst>
          </p:cNvPr>
          <p:cNvGrpSpPr/>
          <p:nvPr/>
        </p:nvGrpSpPr>
        <p:grpSpPr>
          <a:xfrm>
            <a:off x="2585856" y="5472503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3D0D208-3642-421F-FB52-E14538C80E5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60EAE86-7ADC-C8FE-DA17-D6F34DD78CA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C02D670-8D76-C254-9CC0-3BDFD1E5F694}"/>
              </a:ext>
            </a:extLst>
          </p:cNvPr>
          <p:cNvGrpSpPr/>
          <p:nvPr/>
        </p:nvGrpSpPr>
        <p:grpSpPr>
          <a:xfrm>
            <a:off x="1823952" y="2884407"/>
            <a:ext cx="678443" cy="834156"/>
            <a:chOff x="8508806" y="1088308"/>
            <a:chExt cx="678443" cy="834156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7AD1E4D-D226-136D-EDD0-26FE027AAB3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ab001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951D0CC-094C-E4E5-5973-05716731D5B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B3554EB-72AB-3C4F-8DE5-9D572220C95C}"/>
              </a:ext>
            </a:extLst>
          </p:cNvPr>
          <p:cNvGrpSpPr/>
          <p:nvPr/>
        </p:nvGrpSpPr>
        <p:grpSpPr>
          <a:xfrm>
            <a:off x="1823369" y="4173526"/>
            <a:ext cx="678443" cy="834156"/>
            <a:chOff x="8508806" y="1088308"/>
            <a:chExt cx="678443" cy="83415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7EE1254-1431-8B63-8E23-220997C9A0F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fb356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5C8BBB-7911-E84D-79C6-3771222EFDA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8CA3C48-E7EF-2041-E389-46E6D0128331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2162591" y="3718563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AAF3B5B-AEDC-A7C2-7E07-2D8808D93312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2162591" y="5007682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1943E52-0DF2-0AB0-B140-AC49F5B4A425}"/>
              </a:ext>
            </a:extLst>
          </p:cNvPr>
          <p:cNvSpPr/>
          <p:nvPr/>
        </p:nvSpPr>
        <p:spPr>
          <a:xfrm>
            <a:off x="4304043" y="445034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B2DBE97-7820-5605-35A5-86674A76862A}"/>
              </a:ext>
            </a:extLst>
          </p:cNvPr>
          <p:cNvSpPr/>
          <p:nvPr/>
        </p:nvSpPr>
        <p:spPr>
          <a:xfrm>
            <a:off x="2775478" y="3156661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ED1F8AE-7C7A-6C7E-1680-C4644FE1006E}"/>
              </a:ext>
            </a:extLst>
          </p:cNvPr>
          <p:cNvCxnSpPr>
            <a:cxnSpLocks/>
            <a:stCxn id="18" idx="1"/>
            <a:endCxn id="25" idx="3"/>
          </p:cNvCxnSpPr>
          <p:nvPr/>
        </p:nvCxnSpPr>
        <p:spPr>
          <a:xfrm flipH="1">
            <a:off x="4021549" y="4589680"/>
            <a:ext cx="282494" cy="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E450D28-D86A-C031-9551-DFF4A967095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502395" y="3296000"/>
            <a:ext cx="273083" cy="72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7E57CC2-795B-ACE4-F2CD-99BE0B77369B}"/>
              </a:ext>
            </a:extLst>
          </p:cNvPr>
          <p:cNvSpPr/>
          <p:nvPr/>
        </p:nvSpPr>
        <p:spPr>
          <a:xfrm>
            <a:off x="3655412" y="3156661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CD7EC13-FFC5-C1F3-1798-74088C1C7CD5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3382329" y="3296000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9105C17-98AD-17F3-087C-0EDD420E3785}"/>
              </a:ext>
            </a:extLst>
          </p:cNvPr>
          <p:cNvGrpSpPr/>
          <p:nvPr/>
        </p:nvGrpSpPr>
        <p:grpSpPr>
          <a:xfrm>
            <a:off x="3343106" y="4173526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050FB88D-C0A7-F3A3-24AE-DC124E5890E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FD2E4268-AE84-0C77-D731-4BE25C7A492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222BEF1-A011-017C-522F-E1D83DC35C56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2925078" y="5007682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55F25AE9-7130-7C7A-5FF0-AB8DF9CA09FD}"/>
              </a:ext>
            </a:extLst>
          </p:cNvPr>
          <p:cNvGrpSpPr/>
          <p:nvPr/>
        </p:nvGrpSpPr>
        <p:grpSpPr>
          <a:xfrm>
            <a:off x="8438700" y="1825625"/>
            <a:ext cx="678443" cy="834156"/>
            <a:chOff x="8508806" y="1088308"/>
            <a:chExt cx="678443" cy="834156"/>
          </a:xfrm>
        </p:grpSpPr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1D66E1EA-6941-D0EA-EA35-853B569AC4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85dde</a:t>
              </a: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3DCAF05E-4921-6A08-F830-FED3CAD9DC7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00698A45-DCBE-C644-92D9-80E9EA237BAC}"/>
              </a:ext>
            </a:extLst>
          </p:cNvPr>
          <p:cNvGrpSpPr/>
          <p:nvPr/>
        </p:nvGrpSpPr>
        <p:grpSpPr>
          <a:xfrm>
            <a:off x="8438700" y="5677122"/>
            <a:ext cx="678443" cy="834156"/>
            <a:chOff x="8508806" y="1088308"/>
            <a:chExt cx="678443" cy="834156"/>
          </a:xfrm>
        </p:grpSpPr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8AE1B3F9-3E9B-1611-AEC2-15ADF04BD219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2DB2641C-67D2-1159-76C3-E0C6C41332FB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76544DE-AA8E-82BB-846A-AC1689BDCB9A}"/>
              </a:ext>
            </a:extLst>
          </p:cNvPr>
          <p:cNvGrpSpPr/>
          <p:nvPr/>
        </p:nvGrpSpPr>
        <p:grpSpPr>
          <a:xfrm>
            <a:off x="8441260" y="3109033"/>
            <a:ext cx="678443" cy="834156"/>
            <a:chOff x="8508806" y="1088308"/>
            <a:chExt cx="678443" cy="834156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DFCCC4E-1BAB-F296-8393-0909037E04D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rgbClr val="FF0000"/>
                  </a:solidFill>
                </a:rPr>
                <a:t>20659</a:t>
              </a: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EDC8A4EF-A98D-38E1-13AE-E574238CD40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36CD1D48-AB95-C619-E05D-A4CB39C045AB}"/>
              </a:ext>
            </a:extLst>
          </p:cNvPr>
          <p:cNvGrpSpPr/>
          <p:nvPr/>
        </p:nvGrpSpPr>
        <p:grpSpPr>
          <a:xfrm>
            <a:off x="8440677" y="4398152"/>
            <a:ext cx="678443" cy="834156"/>
            <a:chOff x="8508806" y="1088308"/>
            <a:chExt cx="678443" cy="834156"/>
          </a:xfrm>
        </p:grpSpPr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3064A83E-D6A1-7FFD-CB6A-C6C2F90C039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264E8440-8D92-FBC7-50A5-65AFAA614E5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5E48C8B7-5C6C-9787-1F54-D39B2CF08988}"/>
              </a:ext>
            </a:extLst>
          </p:cNvPr>
          <p:cNvCxnSpPr>
            <a:cxnSpLocks/>
            <a:stCxn id="92" idx="2"/>
            <a:endCxn id="95" idx="0"/>
          </p:cNvCxnSpPr>
          <p:nvPr/>
        </p:nvCxnSpPr>
        <p:spPr>
          <a:xfrm flipH="1">
            <a:off x="8779899" y="3943189"/>
            <a:ext cx="583" cy="454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7E63AF5-69CC-FBBC-23FC-AE67AC00DDDF}"/>
              </a:ext>
            </a:extLst>
          </p:cNvPr>
          <p:cNvCxnSpPr>
            <a:cxnSpLocks/>
            <a:stCxn id="95" idx="2"/>
            <a:endCxn id="89" idx="0"/>
          </p:cNvCxnSpPr>
          <p:nvPr/>
        </p:nvCxnSpPr>
        <p:spPr>
          <a:xfrm flipH="1">
            <a:off x="8777922" y="5232308"/>
            <a:ext cx="1977" cy="444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hteck: abgerundete Ecken 98">
            <a:extLst>
              <a:ext uri="{FF2B5EF4-FFF2-40B4-BE49-F238E27FC236}">
                <a16:creationId xmlns:a16="http://schemas.microsoft.com/office/drawing/2014/main" id="{15D40E63-D638-A57E-09F2-6517CD3FB293}"/>
              </a:ext>
            </a:extLst>
          </p:cNvPr>
          <p:cNvSpPr/>
          <p:nvPr/>
        </p:nvSpPr>
        <p:spPr>
          <a:xfrm>
            <a:off x="9353524" y="467704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00" name="Rechteck: abgerundete Ecken 99">
            <a:extLst>
              <a:ext uri="{FF2B5EF4-FFF2-40B4-BE49-F238E27FC236}">
                <a16:creationId xmlns:a16="http://schemas.microsoft.com/office/drawing/2014/main" id="{0D2825B5-E43C-4F11-7A5A-B6284AB30CCC}"/>
              </a:ext>
            </a:extLst>
          </p:cNvPr>
          <p:cNvSpPr/>
          <p:nvPr/>
        </p:nvSpPr>
        <p:spPr>
          <a:xfrm>
            <a:off x="9419702" y="2103364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feature</a:t>
            </a: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2DE7B5C7-9A3D-10DC-8CB1-8C1E47626FD1}"/>
              </a:ext>
            </a:extLst>
          </p:cNvPr>
          <p:cNvCxnSpPr>
            <a:cxnSpLocks/>
            <a:stCxn id="99" idx="1"/>
            <a:endCxn id="95" idx="3"/>
          </p:cNvCxnSpPr>
          <p:nvPr/>
        </p:nvCxnSpPr>
        <p:spPr>
          <a:xfrm flipH="1" flipV="1">
            <a:off x="9119120" y="4815230"/>
            <a:ext cx="234404" cy="11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87A7E339-44A4-4EDE-D4DE-D5F68E59CDA7}"/>
              </a:ext>
            </a:extLst>
          </p:cNvPr>
          <p:cNvCxnSpPr>
            <a:cxnSpLocks/>
            <a:stCxn id="100" idx="1"/>
            <a:endCxn id="86" idx="3"/>
          </p:cNvCxnSpPr>
          <p:nvPr/>
        </p:nvCxnSpPr>
        <p:spPr>
          <a:xfrm flipH="1">
            <a:off x="9117143" y="2242703"/>
            <a:ext cx="30255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hteck: abgerundete Ecken 102">
            <a:extLst>
              <a:ext uri="{FF2B5EF4-FFF2-40B4-BE49-F238E27FC236}">
                <a16:creationId xmlns:a16="http://schemas.microsoft.com/office/drawing/2014/main" id="{C19302B3-B9FD-3BB2-8621-C01F2306676F}"/>
              </a:ext>
            </a:extLst>
          </p:cNvPr>
          <p:cNvSpPr/>
          <p:nvPr/>
        </p:nvSpPr>
        <p:spPr>
          <a:xfrm>
            <a:off x="10299636" y="2103364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HEAD</a:t>
            </a:r>
          </a:p>
        </p:txBody>
      </p: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3717E427-AE61-AC8B-B0C1-0D92FA02D1FD}"/>
              </a:ext>
            </a:extLst>
          </p:cNvPr>
          <p:cNvCxnSpPr>
            <a:cxnSpLocks/>
            <a:stCxn id="103" idx="1"/>
            <a:endCxn id="100" idx="3"/>
          </p:cNvCxnSpPr>
          <p:nvPr/>
        </p:nvCxnSpPr>
        <p:spPr>
          <a:xfrm flipH="1">
            <a:off x="10026553" y="2242703"/>
            <a:ext cx="2730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EBA1105B-0A89-0EC1-172E-1DA7E0AECC56}"/>
              </a:ext>
            </a:extLst>
          </p:cNvPr>
          <p:cNvCxnSpPr>
            <a:cxnSpLocks/>
            <a:stCxn id="86" idx="2"/>
            <a:endCxn id="92" idx="0"/>
          </p:cNvCxnSpPr>
          <p:nvPr/>
        </p:nvCxnSpPr>
        <p:spPr>
          <a:xfrm>
            <a:off x="8777922" y="2659781"/>
            <a:ext cx="2560" cy="449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E190472E-54FF-CDC3-32DF-156782886341}"/>
              </a:ext>
            </a:extLst>
          </p:cNvPr>
          <p:cNvGrpSpPr/>
          <p:nvPr/>
        </p:nvGrpSpPr>
        <p:grpSpPr>
          <a:xfrm>
            <a:off x="7201464" y="3103732"/>
            <a:ext cx="678443" cy="834156"/>
            <a:chOff x="8508806" y="1088308"/>
            <a:chExt cx="678443" cy="834156"/>
          </a:xfrm>
        </p:grpSpPr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4E6C295B-342F-B31A-14BB-2AA83BEFA2BF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chemeClr val="bg1">
                      <a:lumMod val="50000"/>
                    </a:schemeClr>
                  </a:solidFill>
                </a:rPr>
                <a:t>ab001</a:t>
              </a:r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id="{250A5C1B-F549-A63F-19C2-EC749E5161F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0CD6D3F6-90FF-DD28-285A-956DE5C01FAB}"/>
              </a:ext>
            </a:extLst>
          </p:cNvPr>
          <p:cNvGrpSpPr/>
          <p:nvPr/>
        </p:nvGrpSpPr>
        <p:grpSpPr>
          <a:xfrm>
            <a:off x="7200881" y="4392851"/>
            <a:ext cx="678443" cy="834156"/>
            <a:chOff x="8508806" y="1088308"/>
            <a:chExt cx="678443" cy="834156"/>
          </a:xfrm>
        </p:grpSpPr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5C8D4BC1-A19D-B7B3-D527-EBEA84B2FC0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>
                  <a:solidFill>
                    <a:schemeClr val="bg1">
                      <a:lumMod val="50000"/>
                    </a:schemeClr>
                  </a:solidFill>
                </a:rPr>
                <a:t>fb356</a:t>
              </a: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2C015880-7C1C-E3D4-A0E2-5D459B29AB9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16E2488C-0A44-EC8D-1E3B-725CCD7B61FB}"/>
              </a:ext>
            </a:extLst>
          </p:cNvPr>
          <p:cNvCxnSpPr>
            <a:cxnSpLocks/>
            <a:stCxn id="114" idx="2"/>
            <a:endCxn id="117" idx="0"/>
          </p:cNvCxnSpPr>
          <p:nvPr/>
        </p:nvCxnSpPr>
        <p:spPr>
          <a:xfrm flipH="1">
            <a:off x="7540103" y="3937888"/>
            <a:ext cx="583" cy="4549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79438875-4E33-04D0-1968-E7ECB0845E9E}"/>
              </a:ext>
            </a:extLst>
          </p:cNvPr>
          <p:cNvCxnSpPr>
            <a:cxnSpLocks/>
            <a:stCxn id="117" idx="2"/>
            <a:endCxn id="89" idx="0"/>
          </p:cNvCxnSpPr>
          <p:nvPr/>
        </p:nvCxnSpPr>
        <p:spPr>
          <a:xfrm>
            <a:off x="7540103" y="5227007"/>
            <a:ext cx="1237819" cy="45011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F08F36CA-C862-0F53-6268-AE7F9E1A69C1}"/>
              </a:ext>
            </a:extLst>
          </p:cNvPr>
          <p:cNvSpPr/>
          <p:nvPr/>
        </p:nvSpPr>
        <p:spPr>
          <a:xfrm>
            <a:off x="5561425" y="4471366"/>
            <a:ext cx="1042913" cy="506877"/>
          </a:xfrm>
          <a:prstGeom prst="rightArrow">
            <a:avLst>
              <a:gd name="adj1" fmla="val 50000"/>
              <a:gd name="adj2" fmla="val 34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DB621E97-698C-AA66-E725-8419E6279ED7}"/>
              </a:ext>
            </a:extLst>
          </p:cNvPr>
          <p:cNvSpPr txBox="1"/>
          <p:nvPr/>
        </p:nvSpPr>
        <p:spPr>
          <a:xfrm>
            <a:off x="4896916" y="5335081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1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 master</a:t>
            </a:r>
          </a:p>
        </p:txBody>
      </p: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3F4662F4-84B8-A06A-0FB9-C0EFC64BD9D8}"/>
              </a:ext>
            </a:extLst>
          </p:cNvPr>
          <p:cNvGrpSpPr/>
          <p:nvPr/>
        </p:nvGrpSpPr>
        <p:grpSpPr>
          <a:xfrm>
            <a:off x="7898494" y="2735300"/>
            <a:ext cx="526526" cy="313721"/>
            <a:chOff x="7395880" y="2435363"/>
            <a:chExt cx="526526" cy="313721"/>
          </a:xfrm>
        </p:grpSpPr>
        <p:sp>
          <p:nvSpPr>
            <p:cNvPr id="152" name="Pfeil: nach rechts 151">
              <a:extLst>
                <a:ext uri="{FF2B5EF4-FFF2-40B4-BE49-F238E27FC236}">
                  <a16:creationId xmlns:a16="http://schemas.microsoft.com/office/drawing/2014/main" id="{361E8DBA-B61F-9716-7D1B-E6DA2D26DCA0}"/>
                </a:ext>
              </a:extLst>
            </p:cNvPr>
            <p:cNvSpPr/>
            <p:nvPr/>
          </p:nvSpPr>
          <p:spPr>
            <a:xfrm rot="19247623">
              <a:off x="7395880" y="2435363"/>
              <a:ext cx="526526" cy="27775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0" name="Grafik 149" descr="Kirschen mit einfarbiger Füllung">
              <a:extLst>
                <a:ext uri="{FF2B5EF4-FFF2-40B4-BE49-F238E27FC236}">
                  <a16:creationId xmlns:a16="http://schemas.microsoft.com/office/drawing/2014/main" id="{8F9BDC10-EB80-DEE9-F8CB-B6AD04678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490454" y="2463422"/>
              <a:ext cx="285662" cy="285662"/>
            </a:xfrm>
            <a:prstGeom prst="rect">
              <a:avLst/>
            </a:prstGeom>
          </p:spPr>
        </p:pic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D5C9EBEE-C93E-A3A4-3D78-5398C8BCA9AB}"/>
              </a:ext>
            </a:extLst>
          </p:cNvPr>
          <p:cNvGrpSpPr/>
          <p:nvPr/>
        </p:nvGrpSpPr>
        <p:grpSpPr>
          <a:xfrm>
            <a:off x="7912174" y="4008735"/>
            <a:ext cx="526526" cy="313721"/>
            <a:chOff x="7395880" y="2435363"/>
            <a:chExt cx="526526" cy="313721"/>
          </a:xfrm>
        </p:grpSpPr>
        <p:sp>
          <p:nvSpPr>
            <p:cNvPr id="155" name="Pfeil: nach rechts 154">
              <a:extLst>
                <a:ext uri="{FF2B5EF4-FFF2-40B4-BE49-F238E27FC236}">
                  <a16:creationId xmlns:a16="http://schemas.microsoft.com/office/drawing/2014/main" id="{320430F5-EDF3-9CCF-5C2A-1ABB6FB330ED}"/>
                </a:ext>
              </a:extLst>
            </p:cNvPr>
            <p:cNvSpPr/>
            <p:nvPr/>
          </p:nvSpPr>
          <p:spPr>
            <a:xfrm rot="19247623">
              <a:off x="7395880" y="2435363"/>
              <a:ext cx="526526" cy="27775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6" name="Grafik 155" descr="Kirschen mit einfarbiger Füllung">
              <a:extLst>
                <a:ext uri="{FF2B5EF4-FFF2-40B4-BE49-F238E27FC236}">
                  <a16:creationId xmlns:a16="http://schemas.microsoft.com/office/drawing/2014/main" id="{C390E7C8-E1B4-87CE-77B7-8C4221E6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490454" y="2463422"/>
              <a:ext cx="285662" cy="285662"/>
            </a:xfrm>
            <a:prstGeom prst="rect">
              <a:avLst/>
            </a:prstGeom>
          </p:spPr>
        </p:pic>
      </p:grp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70C18C-0DAA-C060-4F4A-6E37D25C2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2267" cy="4351338"/>
          </a:xfrm>
        </p:spPr>
        <p:txBody>
          <a:bodyPr/>
          <a:lstStyle/>
          <a:p>
            <a:r>
              <a:rPr lang="de-DE"/>
              <a:t>Eigentlich finden nur mehrere </a:t>
            </a:r>
            <a:r>
              <a:rPr lang="de-DE" err="1"/>
              <a:t>cherry</a:t>
            </a:r>
            <a:r>
              <a:rPr lang="de-DE"/>
              <a:t>-picks hintereinander statt.</a:t>
            </a:r>
          </a:p>
        </p:txBody>
      </p:sp>
    </p:spTree>
    <p:extLst>
      <p:ext uri="{BB962C8B-B14F-4D97-AF65-F5344CB8AC3E}">
        <p14:creationId xmlns:p14="http://schemas.microsoft.com/office/powerpoint/2010/main" val="233898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0461A-923F-B385-5887-476D5DC7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vs. SVN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029E95-E3AA-2AF9-ABE3-60EBD2D82C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SVN ist zentral. Alle Projektversionen liegen nur in einem Zentralen Repository vor.</a:t>
            </a:r>
          </a:p>
          <a:p>
            <a:r>
              <a:rPr lang="de-DE" dirty="0"/>
              <a:t>Das macht SVN langsam und Entwickler sind nicht autonom.</a:t>
            </a:r>
          </a:p>
          <a:p>
            <a:r>
              <a:rPr lang="de-DE" dirty="0"/>
              <a:t>Wenn der SVN-Server abraucht, sollte besser ein Backup vorhanden sein. Bei Git liegt bei Jedem Entwickler ein Backup vor.</a:t>
            </a:r>
          </a:p>
          <a:p>
            <a:r>
              <a:rPr lang="de-DE" dirty="0"/>
              <a:t>SVN kann platzsparender große Binärdateien speichern.</a:t>
            </a:r>
          </a:p>
          <a:p>
            <a:r>
              <a:rPr lang="de-DE" dirty="0"/>
              <a:t>Git ist vergleichsweise einfach zu lernen.</a:t>
            </a:r>
          </a:p>
          <a:p>
            <a:r>
              <a:rPr lang="de-DE" dirty="0" err="1"/>
              <a:t>Branching</a:t>
            </a:r>
            <a:r>
              <a:rPr lang="de-DE" dirty="0"/>
              <a:t> (erstellen neuer Projektversionen) ist bei SVN </a:t>
            </a:r>
            <a:r>
              <a:rPr lang="de-DE" dirty="0" err="1"/>
              <a:t>tricky</a:t>
            </a:r>
            <a:r>
              <a:rPr lang="de-DE" dirty="0"/>
              <a:t>, bei git sehr einfach.</a:t>
            </a:r>
          </a:p>
          <a:p>
            <a:r>
              <a:rPr lang="de-DE" dirty="0"/>
              <a:t>Link zu einem Vergleichendem Artikel: </a:t>
            </a:r>
            <a:r>
              <a:rPr lang="de-DE" dirty="0">
                <a:hlinkClick r:id="rId2"/>
              </a:rPr>
              <a:t>https://entwickler.de/programmierung/git-vs-subversion-svn-welches-versionskontrollsystem-sollten-sie-nutzen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4ACEEC4-93B3-FC10-645A-3D91FDD1DC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0898" y="1825625"/>
            <a:ext cx="4104203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370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3328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674220"/>
              </p:ext>
            </p:extLst>
          </p:nvPr>
        </p:nvGraphicFramePr>
        <p:xfrm>
          <a:off x="838200" y="831892"/>
          <a:ext cx="10515600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-Commit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Commit mit mindestens zwei </a:t>
                      </a:r>
                      <a:r>
                        <a:rPr lang="de-DE" sz="1600" dirty="0" err="1"/>
                        <a:t>Parents</a:t>
                      </a:r>
                      <a:r>
                        <a:rPr lang="de-DE" sz="1600" dirty="0"/>
                        <a:t>. </a:t>
                      </a:r>
                    </a:p>
                    <a:p>
                      <a:r>
                        <a:rPr lang="de-DE" sz="1600" dirty="0"/>
                        <a:t>Für HEAD^ zählt der erste Commit in der Liste. Dies ist immer der, in den </a:t>
                      </a:r>
                      <a:r>
                        <a:rPr lang="de-DE" sz="1600" dirty="0" err="1"/>
                        <a:t>hineingemergt</a:t>
                      </a:r>
                      <a:r>
                        <a:rPr lang="de-DE" sz="1600" dirty="0"/>
                        <a:t> wurde, also die Position von HEAD beim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Fast-Forward </a:t>
                      </a:r>
                      <a:r>
                        <a:rPr lang="de-DE" sz="1600" dirty="0" err="1"/>
                        <a:t>Merge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, bei dem nur der Branch, auf dem HEAD zeigt aktualisiert wird. Fast-</a:t>
                      </a:r>
                      <a:r>
                        <a:rPr lang="de-DE" sz="1600" dirty="0" err="1"/>
                        <a:t>Forword</a:t>
                      </a:r>
                      <a:r>
                        <a:rPr lang="de-DE" sz="1600" dirty="0"/>
                        <a:t>-</a:t>
                      </a:r>
                      <a:r>
                        <a:rPr lang="de-DE" sz="1600" dirty="0" err="1"/>
                        <a:t>Merges</a:t>
                      </a:r>
                      <a:r>
                        <a:rPr lang="de-DE" sz="1600" dirty="0"/>
                        <a:t> sind nur möglich, wenn der Branch auf den HEAD zeigt ein Vorfahre vom </a:t>
                      </a:r>
                      <a:r>
                        <a:rPr lang="de-DE" sz="1600" dirty="0" err="1"/>
                        <a:t>hineingemergten</a:t>
                      </a:r>
                      <a:r>
                        <a:rPr lang="de-DE" sz="1600" dirty="0"/>
                        <a:t> Commit ist.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64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3-Way-Merge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der auftritt, wenn HEAD-Branch und Branch der </a:t>
                      </a:r>
                      <a:r>
                        <a:rPr lang="de-DE" sz="1600" dirty="0" err="1"/>
                        <a:t>hineingemergt</a:t>
                      </a:r>
                      <a:r>
                        <a:rPr lang="de-DE" sz="1600" dirty="0"/>
                        <a:t> werden soll, einen echten gemeinsamen Parent haben.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60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Mergekonflikt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Tritt bei einem 3-Way </a:t>
                      </a:r>
                      <a:r>
                        <a:rPr lang="de-DE" sz="1600" dirty="0" err="1"/>
                        <a:t>merge</a:t>
                      </a:r>
                      <a:r>
                        <a:rPr lang="de-DE" sz="1600" dirty="0"/>
                        <a:t> auf, wenn beide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an der gleichen Stelle im Vergleich zum gemeinsamen Parent eine Änderung aufweisen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91574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906536"/>
              </p:ext>
            </p:extLst>
          </p:nvPr>
        </p:nvGraphicFramePr>
        <p:xfrm>
          <a:off x="838200" y="4282234"/>
          <a:ext cx="10515600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merge</a:t>
                      </a:r>
                      <a:r>
                        <a:rPr lang="de-DE" sz="1600" dirty="0">
                          <a:hlinkClick r:id="rId2"/>
                        </a:rPr>
                        <a:t> &lt;</a:t>
                      </a:r>
                      <a:r>
                        <a:rPr lang="de-DE" sz="1600" dirty="0" err="1">
                          <a:hlinkClick r:id="rId2"/>
                        </a:rPr>
                        <a:t>commit</a:t>
                      </a:r>
                      <a:r>
                        <a:rPr lang="de-DE" sz="1600" dirty="0">
                          <a:hlinkClick r:id="rId2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zwei (oder mehr)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zu einem Zusammen.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cherry</a:t>
                      </a:r>
                      <a:r>
                        <a:rPr lang="de-DE" sz="1600" dirty="0">
                          <a:hlinkClick r:id="rId3"/>
                        </a:rPr>
                        <a:t>-pick &lt;</a:t>
                      </a:r>
                      <a:r>
                        <a:rPr lang="de-DE" sz="1600" dirty="0" err="1">
                          <a:hlinkClick r:id="rId3"/>
                        </a:rPr>
                        <a:t>commit</a:t>
                      </a:r>
                      <a:r>
                        <a:rPr lang="de-DE" sz="1600" dirty="0">
                          <a:hlinkClick r:id="rId3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Mergt</a:t>
                      </a:r>
                      <a:r>
                        <a:rPr lang="de-DE" sz="1600" dirty="0"/>
                        <a:t> die Dateien, die im angegebenen Commit geändert wurden in HEAD. Es entsteht ein Commit.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cherry</a:t>
                      </a:r>
                      <a:r>
                        <a:rPr lang="de-DE" sz="1600" dirty="0">
                          <a:hlinkClick r:id="rId4"/>
                        </a:rPr>
                        <a:t>-pick --</a:t>
                      </a:r>
                      <a:r>
                        <a:rPr lang="de-DE" sz="1600" dirty="0" err="1">
                          <a:hlinkClick r:id="rId4"/>
                        </a:rPr>
                        <a:t>no-commit</a:t>
                      </a:r>
                      <a:r>
                        <a:rPr lang="de-DE" sz="1600" dirty="0">
                          <a:hlinkClick r:id="rId4"/>
                        </a:rPr>
                        <a:t> &lt;</a:t>
                      </a:r>
                      <a:r>
                        <a:rPr lang="de-DE" sz="1600" dirty="0" err="1">
                          <a:hlinkClick r:id="rId4"/>
                        </a:rPr>
                        <a:t>commit</a:t>
                      </a:r>
                      <a:r>
                        <a:rPr lang="de-DE" sz="1600" dirty="0">
                          <a:hlinkClick r:id="rId4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/>
                        <a:t>Mergt</a:t>
                      </a:r>
                      <a:r>
                        <a:rPr lang="de-DE" sz="1600" dirty="0"/>
                        <a:t> die Änderungen eines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in HEAD, ohne dass ein Commit entsteht. Es wird also nur der Working Tree verändert.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rebase</a:t>
                      </a:r>
                      <a:r>
                        <a:rPr lang="de-DE" sz="1600" dirty="0">
                          <a:hlinkClick r:id="rId5"/>
                        </a:rPr>
                        <a:t> &lt;</a:t>
                      </a:r>
                      <a:r>
                        <a:rPr lang="de-DE" sz="1600" dirty="0" err="1">
                          <a:hlinkClick r:id="rId5"/>
                        </a:rPr>
                        <a:t>commit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„Verschiebt“ eine Reihe von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, sodass diese einen neuen Startpunkt im Graphen haben.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3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533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9553F-2442-2A77-8C6F-9DABAFC6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Übungsblock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2B0D0C-E6EC-9B6B-2990-A2EBE623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Führe einen Cherry-Pick durch.</a:t>
            </a:r>
          </a:p>
          <a:p>
            <a:r>
              <a:rPr lang="de-DE" dirty="0"/>
              <a:t>Führe ein </a:t>
            </a:r>
            <a:r>
              <a:rPr lang="de-DE" dirty="0" err="1"/>
              <a:t>Rebase</a:t>
            </a:r>
            <a:r>
              <a:rPr lang="de-DE" dirty="0"/>
              <a:t> durch.</a:t>
            </a:r>
          </a:p>
          <a:p>
            <a:r>
              <a:rPr lang="de-DE" dirty="0"/>
              <a:t>Mache einen Cherry-Pick und ein </a:t>
            </a:r>
            <a:r>
              <a:rPr lang="de-DE" dirty="0" err="1"/>
              <a:t>Rebase</a:t>
            </a:r>
            <a:r>
              <a:rPr lang="de-DE" dirty="0"/>
              <a:t> rückgängig. (Nutze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reset</a:t>
            </a:r>
            <a:r>
              <a:rPr lang="de-DE" dirty="0"/>
              <a:t> und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reflog</a:t>
            </a:r>
            <a:r>
              <a:rPr lang="de-DE" dirty="0"/>
              <a:t>)</a:t>
            </a:r>
          </a:p>
          <a:p>
            <a:r>
              <a:rPr lang="de-DE" dirty="0"/>
              <a:t>In welchen Fällen sollte man jeweils </a:t>
            </a:r>
            <a:r>
              <a:rPr lang="de-DE" dirty="0" err="1"/>
              <a:t>merge</a:t>
            </a:r>
            <a:r>
              <a:rPr lang="de-DE" dirty="0"/>
              <a:t>, </a:t>
            </a:r>
            <a:r>
              <a:rPr lang="de-DE" dirty="0" err="1"/>
              <a:t>cherry</a:t>
            </a:r>
            <a:r>
              <a:rPr lang="de-DE" dirty="0"/>
              <a:t>-pick oder </a:t>
            </a:r>
            <a:r>
              <a:rPr lang="de-DE" dirty="0" err="1"/>
              <a:t>rebase</a:t>
            </a:r>
            <a:r>
              <a:rPr lang="de-DE" dirty="0"/>
              <a:t> durchführen?</a:t>
            </a:r>
          </a:p>
          <a:p>
            <a:r>
              <a:rPr lang="de-DE" dirty="0"/>
              <a:t>Warum wird </a:t>
            </a:r>
            <a:r>
              <a:rPr lang="de-DE" dirty="0" err="1"/>
              <a:t>Rebase</a:t>
            </a:r>
            <a:r>
              <a:rPr lang="de-DE" dirty="0"/>
              <a:t> als „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“ bezeichnet?</a:t>
            </a:r>
          </a:p>
        </p:txBody>
      </p:sp>
    </p:spTree>
    <p:extLst>
      <p:ext uri="{BB962C8B-B14F-4D97-AF65-F5344CB8AC3E}">
        <p14:creationId xmlns:p14="http://schemas.microsoft.com/office/powerpoint/2010/main" val="3061086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7AB9CEA6-A873-E8E6-3243-DDE6248D6611}"/>
              </a:ext>
            </a:extLst>
          </p:cNvPr>
          <p:cNvSpPr/>
          <p:nvPr/>
        </p:nvSpPr>
        <p:spPr>
          <a:xfrm>
            <a:off x="838200" y="3429000"/>
            <a:ext cx="2595661" cy="171119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F94DECA-6472-E5BF-AB46-7ADBE6979F86}"/>
              </a:ext>
            </a:extLst>
          </p:cNvPr>
          <p:cNvSpPr/>
          <p:nvPr/>
        </p:nvSpPr>
        <p:spPr>
          <a:xfrm>
            <a:off x="4460536" y="2633794"/>
            <a:ext cx="2595661" cy="171119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B6D44B4-2707-1127-C00D-5DE26253448E}"/>
              </a:ext>
            </a:extLst>
          </p:cNvPr>
          <p:cNvSpPr/>
          <p:nvPr/>
        </p:nvSpPr>
        <p:spPr>
          <a:xfrm>
            <a:off x="8082872" y="3416626"/>
            <a:ext cx="2595661" cy="171119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06BFB1-74DE-757A-774E-868EA431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Versionen vergleichen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6CBED4-F3E7-47DA-F18B-988D99E91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Zeige Unterschiede in Versionen an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diff</a:t>
            </a:r>
            <a:r>
              <a:rPr lang="de-DE" dirty="0"/>
              <a:t>.</a:t>
            </a:r>
          </a:p>
        </p:txBody>
      </p:sp>
      <p:sp>
        <p:nvSpPr>
          <p:cNvPr id="4" name="Pfeil: nach links und rechts 3">
            <a:extLst>
              <a:ext uri="{FF2B5EF4-FFF2-40B4-BE49-F238E27FC236}">
                <a16:creationId xmlns:a16="http://schemas.microsoft.com/office/drawing/2014/main" id="{E64D803C-2CAC-519D-BF3A-F5C9D96F9428}"/>
              </a:ext>
            </a:extLst>
          </p:cNvPr>
          <p:cNvSpPr/>
          <p:nvPr/>
        </p:nvSpPr>
        <p:spPr>
          <a:xfrm>
            <a:off x="3348317" y="3510711"/>
            <a:ext cx="1171662" cy="3429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5123863-E657-8283-708A-2693D9FBF508}"/>
              </a:ext>
            </a:extLst>
          </p:cNvPr>
          <p:cNvSpPr txBox="1"/>
          <p:nvPr/>
        </p:nvSpPr>
        <p:spPr>
          <a:xfrm>
            <a:off x="3055515" y="300250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Pfeil: nach links und rechts 20">
            <a:extLst>
              <a:ext uri="{FF2B5EF4-FFF2-40B4-BE49-F238E27FC236}">
                <a16:creationId xmlns:a16="http://schemas.microsoft.com/office/drawing/2014/main" id="{FB0174F9-12C4-5F08-DEE9-46CCBC963188}"/>
              </a:ext>
            </a:extLst>
          </p:cNvPr>
          <p:cNvSpPr/>
          <p:nvPr/>
        </p:nvSpPr>
        <p:spPr>
          <a:xfrm>
            <a:off x="3245432" y="4672246"/>
            <a:ext cx="4990443" cy="3429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B930705-DAEA-3937-BC78-107B4541BC69}"/>
              </a:ext>
            </a:extLst>
          </p:cNvPr>
          <p:cNvSpPr txBox="1"/>
          <p:nvPr/>
        </p:nvSpPr>
        <p:spPr>
          <a:xfrm>
            <a:off x="4571903" y="498288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3" name="Pfeil: nach links und rechts 22">
            <a:extLst>
              <a:ext uri="{FF2B5EF4-FFF2-40B4-BE49-F238E27FC236}">
                <a16:creationId xmlns:a16="http://schemas.microsoft.com/office/drawing/2014/main" id="{971BE6B0-1B0E-1E0B-CCDB-F10658DE0E8E}"/>
              </a:ext>
            </a:extLst>
          </p:cNvPr>
          <p:cNvSpPr/>
          <p:nvPr/>
        </p:nvSpPr>
        <p:spPr>
          <a:xfrm>
            <a:off x="6983704" y="3516820"/>
            <a:ext cx="1171662" cy="3429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5B5D1E-174D-EB04-B977-15A89D9C3F34}"/>
              </a:ext>
            </a:extLst>
          </p:cNvPr>
          <p:cNvSpPr txBox="1"/>
          <p:nvPr/>
        </p:nvSpPr>
        <p:spPr>
          <a:xfrm>
            <a:off x="7159124" y="2934462"/>
            <a:ext cx="440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cached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[&lt;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&gt;]</a:t>
            </a:r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1E937CB6-407A-A3CA-86B7-3F1C4F4DFFF3}"/>
              </a:ext>
            </a:extLst>
          </p:cNvPr>
          <p:cNvSpPr/>
          <p:nvPr/>
        </p:nvSpPr>
        <p:spPr>
          <a:xfrm rot="14521055">
            <a:off x="8844459" y="4603491"/>
            <a:ext cx="1385928" cy="133174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010873"/>
              <a:gd name="adj5" fmla="val 125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0239C04-3B75-607E-ABAA-B76A6AE3DAC6}"/>
              </a:ext>
            </a:extLst>
          </p:cNvPr>
          <p:cNvSpPr txBox="1"/>
          <p:nvPr/>
        </p:nvSpPr>
        <p:spPr>
          <a:xfrm>
            <a:off x="7847494" y="5861906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diff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feld 9">
            <a:hlinkClick r:id="rId2"/>
            <a:extLst>
              <a:ext uri="{FF2B5EF4-FFF2-40B4-BE49-F238E27FC236}">
                <a16:creationId xmlns:a16="http://schemas.microsoft.com/office/drawing/2014/main" id="{52D639BD-0BB6-8F39-CDFC-0B6989A1CE97}"/>
              </a:ext>
            </a:extLst>
          </p:cNvPr>
          <p:cNvSpPr txBox="1"/>
          <p:nvPr/>
        </p:nvSpPr>
        <p:spPr>
          <a:xfrm>
            <a:off x="945736" y="6233683"/>
            <a:ext cx="6431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hlinkClick r:id="rId2"/>
              </a:rPr>
              <a:t>Visualisierung des Wirkungsbereichs von Befehlen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217543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870D5-4BC3-3D45-82FF-FF609056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Wirkungsbereich von Befehlen</a:t>
            </a:r>
          </a:p>
        </p:txBody>
      </p:sp>
      <p:sp>
        <p:nvSpPr>
          <p:cNvPr id="3" name="Textfeld 2">
            <a:hlinkClick r:id="rId2"/>
            <a:extLst>
              <a:ext uri="{FF2B5EF4-FFF2-40B4-BE49-F238E27FC236}">
                <a16:creationId xmlns:a16="http://schemas.microsoft.com/office/drawing/2014/main" id="{2F7B8B7B-34F2-41FC-CD1A-AC3DC49BE9CB}"/>
              </a:ext>
            </a:extLst>
          </p:cNvPr>
          <p:cNvSpPr txBox="1"/>
          <p:nvPr/>
        </p:nvSpPr>
        <p:spPr>
          <a:xfrm>
            <a:off x="3157030" y="1229023"/>
            <a:ext cx="6431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hlinkClick r:id="rId2"/>
              </a:rPr>
              <a:t>Visualisierung des Wirkungsbereichs von Befehlen</a:t>
            </a:r>
            <a:endParaRPr lang="de-DE" sz="24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DCE5F6-B2A4-BC01-C6A0-1D27FE4E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12" y="1789145"/>
            <a:ext cx="8737600" cy="48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91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3AAAD-4CC9-6A43-618E-DA1FF8C2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Letze Änderungen ermitteln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8BE55-C4A9-CBD8-5101-81140258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148" y="1825625"/>
            <a:ext cx="10515600" cy="4351338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blame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filename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r>
              <a:rPr lang="de-DE" dirty="0"/>
              <a:t> wird für jede Zeile angezeigt, wird diese zuletzt geändert hat.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-L 2,4 </a:t>
            </a:r>
            <a:r>
              <a:rPr lang="de-DE" dirty="0"/>
              <a:t>werden die Zeilen 2 bis 4 angezeigt,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-L 2,+4</a:t>
            </a:r>
            <a:r>
              <a:rPr lang="de-DE" dirty="0"/>
              <a:t> werden ab der zweiten Zeile vier Zeilen angezeigt.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blame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since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=1.week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file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|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grep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-v „^\^“ </a:t>
            </a:r>
            <a:r>
              <a:rPr lang="de-DE" dirty="0"/>
              <a:t>werden nur die </a:t>
            </a:r>
            <a:r>
              <a:rPr lang="de-DE" dirty="0" err="1"/>
              <a:t>Änderunge</a:t>
            </a:r>
            <a:r>
              <a:rPr lang="de-DE" dirty="0"/>
              <a:t> der letzten Woche angezeigt.</a:t>
            </a:r>
          </a:p>
        </p:txBody>
      </p:sp>
    </p:spTree>
    <p:extLst>
      <p:ext uri="{BB962C8B-B14F-4D97-AF65-F5344CB8AC3E}">
        <p14:creationId xmlns:p14="http://schemas.microsoft.com/office/powerpoint/2010/main" val="37502355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A90767E8-DF41-7C90-9069-BB53E5006F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698474"/>
              </p:ext>
            </p:extLst>
          </p:nvPr>
        </p:nvGraphicFramePr>
        <p:xfrm>
          <a:off x="838200" y="1825625"/>
          <a:ext cx="105156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diff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Working Tree und Index.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77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diff</a:t>
                      </a:r>
                      <a:r>
                        <a:rPr lang="de-DE" sz="1600" dirty="0">
                          <a:hlinkClick r:id="rId3"/>
                        </a:rPr>
                        <a:t> --</a:t>
                      </a:r>
                      <a:r>
                        <a:rPr lang="de-DE" sz="1600" dirty="0" err="1">
                          <a:hlinkClick r:id="rId3"/>
                        </a:rPr>
                        <a:t>cached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Index und HEAD.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38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diff</a:t>
                      </a:r>
                      <a:r>
                        <a:rPr lang="de-DE" sz="1600" dirty="0">
                          <a:hlinkClick r:id="rId3"/>
                        </a:rPr>
                        <a:t> --</a:t>
                      </a:r>
                      <a:r>
                        <a:rPr lang="de-DE" sz="1600" dirty="0" err="1">
                          <a:hlinkClick r:id="rId3"/>
                        </a:rPr>
                        <a:t>cached</a:t>
                      </a:r>
                      <a:r>
                        <a:rPr lang="de-DE" sz="1600" dirty="0">
                          <a:hlinkClick r:id="rId3"/>
                        </a:rPr>
                        <a:t> &lt;</a:t>
                      </a:r>
                      <a:r>
                        <a:rPr lang="de-DE" sz="1600" dirty="0" err="1">
                          <a:hlinkClick r:id="rId3"/>
                        </a:rPr>
                        <a:t>commit</a:t>
                      </a:r>
                      <a:r>
                        <a:rPr lang="de-DE" sz="1600" dirty="0">
                          <a:hlinkClick r:id="rId3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Index und Commit.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42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diff</a:t>
                      </a:r>
                      <a:r>
                        <a:rPr lang="de-DE" sz="1600" dirty="0">
                          <a:hlinkClick r:id="rId2"/>
                        </a:rPr>
                        <a:t> &lt;</a:t>
                      </a:r>
                      <a:r>
                        <a:rPr lang="de-DE" sz="1600" dirty="0" err="1">
                          <a:hlinkClick r:id="rId2"/>
                        </a:rPr>
                        <a:t>commit</a:t>
                      </a:r>
                      <a:r>
                        <a:rPr lang="de-DE" sz="1600" dirty="0">
                          <a:hlinkClick r:id="rId2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Working Tree und Commit.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40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diff</a:t>
                      </a:r>
                      <a:r>
                        <a:rPr lang="de-DE" sz="1600" dirty="0">
                          <a:hlinkClick r:id="rId2"/>
                        </a:rPr>
                        <a:t> &lt;commit1&gt; &lt;commit2&gt;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Vergleiche zwei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49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blame</a:t>
                      </a:r>
                      <a:r>
                        <a:rPr lang="de-DE" sz="1600" dirty="0">
                          <a:hlinkClick r:id="rId4"/>
                        </a:rPr>
                        <a:t> &lt;</a:t>
                      </a:r>
                      <a:r>
                        <a:rPr lang="de-DE" sz="1600" dirty="0" err="1">
                          <a:hlinkClick r:id="rId4"/>
                        </a:rPr>
                        <a:t>file</a:t>
                      </a:r>
                      <a:r>
                        <a:rPr lang="de-DE" sz="1600" dirty="0">
                          <a:hlinkClick r:id="rId4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Zeigt für eine Datei an, welcher Autor und welcher Commit für jede einzelne Zeile zuletzt geändert hat.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900196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BBFED16A-CE2D-0983-31CC-0488C975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129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</p:spTree>
    <p:extLst>
      <p:ext uri="{BB962C8B-B14F-4D97-AF65-F5344CB8AC3E}">
        <p14:creationId xmlns:p14="http://schemas.microsoft.com/office/powerpoint/2010/main" val="3923498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62984-317D-A00C-7622-2B8DCE96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Bessere Auswahl der Änderungen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75FBA0-5D31-3BF5-1F32-CB220312F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-p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--patch </a:t>
            </a:r>
            <a:r>
              <a:rPr lang="de-DE" dirty="0"/>
              <a:t>lassen sich Teile einer Datei auswählen, die zum Index hinzugefügt werden sollen. 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?</a:t>
            </a:r>
            <a:r>
              <a:rPr lang="de-DE" dirty="0"/>
              <a:t> Kann eine Hilfe aufgerufen werden.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-i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add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interactive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öffnet sich ein CLI (</a:t>
            </a:r>
            <a:r>
              <a:rPr lang="de-DE" dirty="0" err="1"/>
              <a:t>Comand</a:t>
            </a:r>
            <a:r>
              <a:rPr lang="de-DE" dirty="0"/>
              <a:t> Line Interface) für das hinzufügen zum Index.</a:t>
            </a:r>
          </a:p>
        </p:txBody>
      </p:sp>
    </p:spTree>
    <p:extLst>
      <p:ext uri="{BB962C8B-B14F-4D97-AF65-F5344CB8AC3E}">
        <p14:creationId xmlns:p14="http://schemas.microsoft.com/office/powerpoint/2010/main" val="4137931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82EA9-F248-7F8A-7FC9-753F3513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Commits</a:t>
            </a:r>
            <a:r>
              <a:rPr lang="de-DE"/>
              <a:t> zusammenfassen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6A1EB-45B0-42ED-FD74-99042D5E0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[-i|--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interactive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]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kann man ein interaktives </a:t>
            </a:r>
            <a:r>
              <a:rPr lang="de-DE" dirty="0" err="1"/>
              <a:t>Rebase</a:t>
            </a:r>
            <a:r>
              <a:rPr lang="de-DE" dirty="0"/>
              <a:t> startet. In diesem lassen sich dann auch mehrere </a:t>
            </a:r>
            <a:r>
              <a:rPr lang="de-DE" dirty="0" err="1"/>
              <a:t>Commits</a:t>
            </a:r>
            <a:r>
              <a:rPr lang="de-DE" dirty="0"/>
              <a:t> zu einem zusammenfassen, umsortieren oder weglassen.</a:t>
            </a:r>
          </a:p>
          <a:p>
            <a:r>
              <a:rPr lang="de-DE" dirty="0"/>
              <a:t>Dies kann man nutzen, um die </a:t>
            </a:r>
            <a:r>
              <a:rPr lang="de-DE" dirty="0" err="1"/>
              <a:t>History</a:t>
            </a:r>
            <a:r>
              <a:rPr lang="de-DE" dirty="0"/>
              <a:t> „aufzuräumen“.</a:t>
            </a:r>
          </a:p>
          <a:p>
            <a:r>
              <a:rPr lang="de-DE" dirty="0"/>
              <a:t>Man sollte mit dieser Technik jedoch aufpassen, wenn die </a:t>
            </a:r>
            <a:r>
              <a:rPr lang="de-DE" dirty="0" err="1"/>
              <a:t>Commits</a:t>
            </a:r>
            <a:r>
              <a:rPr lang="de-DE" dirty="0"/>
              <a:t> bereits ins Remote Repository gepusht sind und damit für anderen zugänglich.</a:t>
            </a:r>
          </a:p>
          <a:p>
            <a:r>
              <a:rPr lang="de-DE" dirty="0"/>
              <a:t>Ändere die Historie der letzten 10 </a:t>
            </a:r>
            <a:r>
              <a:rPr lang="de-DE" dirty="0" err="1"/>
              <a:t>Commits</a:t>
            </a:r>
            <a:r>
              <a:rPr lang="de-DE" dirty="0"/>
              <a:t>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-i HEAD~10</a:t>
            </a:r>
          </a:p>
        </p:txBody>
      </p:sp>
    </p:spTree>
    <p:extLst>
      <p:ext uri="{BB962C8B-B14F-4D97-AF65-F5344CB8AC3E}">
        <p14:creationId xmlns:p14="http://schemas.microsoft.com/office/powerpoint/2010/main" val="2493354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DA89F-EFB1-C007-C7C0-BB006651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Einen Commit zwischenspeichern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00F9A2-02C9-C955-C102-98814183D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stash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wird der Index und der </a:t>
            </a:r>
            <a:r>
              <a:rPr lang="de-DE" dirty="0" err="1"/>
              <a:t>Workingtree</a:t>
            </a:r>
            <a:r>
              <a:rPr lang="de-DE" dirty="0"/>
              <a:t> in einem Commit gespeichert, der </a:t>
            </a:r>
            <a:r>
              <a:rPr lang="de-DE" dirty="0" err="1"/>
              <a:t>Branchzeiger</a:t>
            </a:r>
            <a:r>
              <a:rPr lang="de-DE" dirty="0"/>
              <a:t> jedoch nicht </a:t>
            </a:r>
            <a:r>
              <a:rPr lang="de-DE" dirty="0" err="1"/>
              <a:t>veändert</a:t>
            </a:r>
            <a:r>
              <a:rPr lang="de-DE" dirty="0"/>
              <a:t>.</a:t>
            </a:r>
          </a:p>
          <a:p>
            <a:r>
              <a:rPr lang="de-DE" dirty="0"/>
              <a:t>Die Änderungen dieses „</a:t>
            </a:r>
            <a:r>
              <a:rPr lang="de-DE" dirty="0" err="1"/>
              <a:t>gestashten</a:t>
            </a:r>
            <a:r>
              <a:rPr lang="de-DE" dirty="0"/>
              <a:t>“ </a:t>
            </a:r>
            <a:r>
              <a:rPr lang="de-DE" dirty="0" err="1"/>
              <a:t>Commits</a:t>
            </a:r>
            <a:r>
              <a:rPr lang="de-DE" dirty="0"/>
              <a:t> können später mit dem </a:t>
            </a:r>
            <a:r>
              <a:rPr lang="de-DE" dirty="0" err="1"/>
              <a:t>Befehel</a:t>
            </a:r>
            <a:r>
              <a:rPr lang="de-DE" dirty="0"/>
              <a:t>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stash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apply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oder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stash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pop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als Cherry-pick wieder eingespielt werden.</a:t>
            </a:r>
          </a:p>
          <a:p>
            <a:r>
              <a:rPr lang="de-DE" dirty="0"/>
              <a:t>Es können so mehrere </a:t>
            </a:r>
            <a:r>
              <a:rPr lang="de-DE" dirty="0" err="1"/>
              <a:t>Commits</a:t>
            </a:r>
            <a:r>
              <a:rPr lang="de-DE" dirty="0"/>
              <a:t> zwischengespeichert werden. Dabei erhält der jüngste Commit immer die Indexnummer 0. Der </a:t>
            </a:r>
            <a:r>
              <a:rPr lang="de-DE" dirty="0" err="1"/>
              <a:t>Stash</a:t>
            </a:r>
            <a:r>
              <a:rPr lang="de-DE" dirty="0"/>
              <a:t> ist wie ein Stack aufgebaut (FIFO: First In, First Out).</a:t>
            </a:r>
          </a:p>
        </p:txBody>
      </p:sp>
    </p:spTree>
    <p:extLst>
      <p:ext uri="{BB962C8B-B14F-4D97-AF65-F5344CB8AC3E}">
        <p14:creationId xmlns:p14="http://schemas.microsoft.com/office/powerpoint/2010/main" val="3059386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2CEE6-7334-E28F-BDAE-53F45990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Dateien verschieben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606937-034A-9ADE-2BEF-019AEE1B3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man Dateien im Explorer verschiebt, erkennt git dies (je nach Version) nicht (immer). Daher sollte der Befehl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mv &lt;source&gt;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destination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  <a:r>
              <a:rPr lang="de-DE" dirty="0"/>
              <a:t> verwendet werden.</a:t>
            </a:r>
          </a:p>
          <a:p>
            <a:r>
              <a:rPr lang="de-DE" dirty="0"/>
              <a:t>Die Datei wird dann sowohl im Working Tree als auch im Index verschoben.</a:t>
            </a:r>
          </a:p>
          <a:p>
            <a:r>
              <a:rPr lang="de-DE" dirty="0"/>
              <a:t>Auf diese Weise bleibt die </a:t>
            </a:r>
            <a:r>
              <a:rPr lang="de-DE" dirty="0" err="1"/>
              <a:t>History</a:t>
            </a:r>
            <a:r>
              <a:rPr lang="de-DE" dirty="0"/>
              <a:t> der Datei erhalten!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AD1FBD-5EAC-2E4A-37E0-F1DD5360C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31" y="5090977"/>
            <a:ext cx="4791075" cy="523875"/>
          </a:xfrm>
          <a:prstGeom prst="rect">
            <a:avLst/>
          </a:prstGeom>
        </p:spPr>
      </p:pic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56FA705D-CBB0-64CE-2217-EDDA5B1448EA}"/>
              </a:ext>
            </a:extLst>
          </p:cNvPr>
          <p:cNvSpPr/>
          <p:nvPr/>
        </p:nvSpPr>
        <p:spPr>
          <a:xfrm rot="16200000">
            <a:off x="4998508" y="5140645"/>
            <a:ext cx="358726" cy="1063405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0BBB81A8-E254-85E7-FF9D-F1FA9217E3B1}"/>
              </a:ext>
            </a:extLst>
          </p:cNvPr>
          <p:cNvSpPr/>
          <p:nvPr/>
        </p:nvSpPr>
        <p:spPr>
          <a:xfrm rot="16200000">
            <a:off x="6458233" y="4786284"/>
            <a:ext cx="358726" cy="177212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BA29F5-9AFC-FD69-7BD5-D44EEA399551}"/>
              </a:ext>
            </a:extLst>
          </p:cNvPr>
          <p:cNvSpPr txBox="1"/>
          <p:nvPr/>
        </p:nvSpPr>
        <p:spPr>
          <a:xfrm>
            <a:off x="3556839" y="5807631"/>
            <a:ext cx="20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Alter Name/Position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FF9DE0-FD27-98AD-4D08-0FD9D47C6F38}"/>
              </a:ext>
            </a:extLst>
          </p:cNvPr>
          <p:cNvSpPr txBox="1"/>
          <p:nvPr/>
        </p:nvSpPr>
        <p:spPr>
          <a:xfrm>
            <a:off x="6126322" y="5807631"/>
            <a:ext cx="222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Neuer Name/Position</a:t>
            </a:r>
          </a:p>
        </p:txBody>
      </p:sp>
    </p:spTree>
    <p:extLst>
      <p:ext uri="{BB962C8B-B14F-4D97-AF65-F5344CB8AC3E}">
        <p14:creationId xmlns:p14="http://schemas.microsoft.com/office/powerpoint/2010/main" val="43358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45D5FA9-7184-0BC3-93C4-CA6679B3D588}"/>
              </a:ext>
            </a:extLst>
          </p:cNvPr>
          <p:cNvGrpSpPr/>
          <p:nvPr/>
        </p:nvGrpSpPr>
        <p:grpSpPr>
          <a:xfrm rot="20796918">
            <a:off x="8193992" y="4428203"/>
            <a:ext cx="678443" cy="834156"/>
            <a:chOff x="8734518" y="3928007"/>
            <a:chExt cx="678443" cy="834156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8B2041F1-BCAA-A071-8DB6-85CB37998A04}"/>
                </a:ext>
              </a:extLst>
            </p:cNvPr>
            <p:cNvGrpSpPr/>
            <p:nvPr/>
          </p:nvGrpSpPr>
          <p:grpSpPr>
            <a:xfrm>
              <a:off x="8734518" y="3928007"/>
              <a:ext cx="678443" cy="834156"/>
              <a:chOff x="8508806" y="1088308"/>
              <a:chExt cx="678443" cy="834156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C807A264-8AD8-96CE-18AD-5D28DF5735DC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13ff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82F1DF81-BC34-41EA-1F15-9811502B63DF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D3E6838D-3AE1-9C2E-907E-45863234CF12}"/>
                </a:ext>
              </a:extLst>
            </p:cNvPr>
            <p:cNvGrpSpPr/>
            <p:nvPr/>
          </p:nvGrpSpPr>
          <p:grpSpPr>
            <a:xfrm>
              <a:off x="8892404" y="3956258"/>
              <a:ext cx="366421" cy="401680"/>
              <a:chOff x="2352044" y="4250897"/>
              <a:chExt cx="1197850" cy="1509252"/>
            </a:xfrm>
          </p:grpSpPr>
          <p:pic>
            <p:nvPicPr>
              <p:cNvPr id="26" name="Grafik 25" descr="Geöffneter Ordner mit einfarbiger Füllung">
                <a:extLst>
                  <a:ext uri="{FF2B5EF4-FFF2-40B4-BE49-F238E27FC236}">
                    <a16:creationId xmlns:a16="http://schemas.microsoft.com/office/drawing/2014/main" id="{0782321B-22BA-69D6-7CB5-AA0B822D7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27" name="Grafik 26" descr="Papier Silhouette">
                <a:extLst>
                  <a:ext uri="{FF2B5EF4-FFF2-40B4-BE49-F238E27FC236}">
                    <a16:creationId xmlns:a16="http://schemas.microsoft.com/office/drawing/2014/main" id="{048ADF97-9423-7743-4BB1-2BA071C97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B7A21E4-0D0F-2CC1-3739-79C7D66A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8083" y="5070943"/>
                <a:ext cx="0" cy="27650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A6945608-010E-D2F8-31FC-843548B5F80C}"/>
                  </a:ext>
                </a:extLst>
              </p:cNvPr>
              <p:cNvCxnSpPr>
                <a:cxnSpLocks/>
                <a:endCxn id="27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6489F29-6AED-8DAC-8CE7-17D17BA79014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09A5F96-7498-5EAB-A037-B9444ABB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</a:t>
            </a:r>
            <a:r>
              <a:rPr lang="de-DE" u="sng" dirty="0"/>
              <a:t>verstehen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D7017-8769-9105-618A-163C4E0F3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Verstehe die Struktur von Git</a:t>
            </a:r>
          </a:p>
          <a:p>
            <a:pPr lvl="1"/>
            <a:r>
              <a:rPr lang="de-DE" dirty="0"/>
              <a:t>Working Tree</a:t>
            </a:r>
          </a:p>
          <a:p>
            <a:pPr lvl="1"/>
            <a:r>
              <a:rPr lang="de-DE" dirty="0"/>
              <a:t>Index</a:t>
            </a:r>
          </a:p>
          <a:p>
            <a:pPr lvl="1"/>
            <a:r>
              <a:rPr lang="de-DE" dirty="0"/>
              <a:t>Repository</a:t>
            </a:r>
          </a:p>
          <a:p>
            <a:r>
              <a:rPr lang="de-DE" dirty="0"/>
              <a:t>Verstehe, was git tut:</a:t>
            </a:r>
          </a:p>
          <a:p>
            <a:pPr lvl="1"/>
            <a:r>
              <a:rPr lang="de-DE" dirty="0"/>
              <a:t>Commit erstellen</a:t>
            </a:r>
          </a:p>
          <a:p>
            <a:pPr lvl="1"/>
            <a:r>
              <a:rPr lang="de-DE" dirty="0"/>
              <a:t>Commit referenzieren und Referenzen ändern</a:t>
            </a:r>
          </a:p>
          <a:p>
            <a:pPr lvl="1"/>
            <a:r>
              <a:rPr lang="de-DE" dirty="0" err="1"/>
              <a:t>Commits</a:t>
            </a:r>
            <a:r>
              <a:rPr lang="de-DE" dirty="0"/>
              <a:t> zusammenlegen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9E9141EE-BE6F-2222-889F-9C8004EA9C9C}"/>
              </a:ext>
            </a:extLst>
          </p:cNvPr>
          <p:cNvSpPr/>
          <p:nvPr/>
        </p:nvSpPr>
        <p:spPr>
          <a:xfrm>
            <a:off x="6421750" y="1990745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27C2439-7733-A8EC-5228-84B3D33E33E5}"/>
              </a:ext>
            </a:extLst>
          </p:cNvPr>
          <p:cNvSpPr/>
          <p:nvPr/>
        </p:nvSpPr>
        <p:spPr>
          <a:xfrm>
            <a:off x="8106657" y="1990744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F6BD2D3-2A59-CBB7-818F-E69A2119C578}"/>
              </a:ext>
            </a:extLst>
          </p:cNvPr>
          <p:cNvSpPr/>
          <p:nvPr/>
        </p:nvSpPr>
        <p:spPr>
          <a:xfrm>
            <a:off x="9791564" y="1978368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Repository</a:t>
            </a:r>
          </a:p>
        </p:txBody>
      </p:sp>
      <p:pic>
        <p:nvPicPr>
          <p:cNvPr id="8" name="Grafik 7" descr="Computer mit einfarbiger Füllung">
            <a:extLst>
              <a:ext uri="{FF2B5EF4-FFF2-40B4-BE49-F238E27FC236}">
                <a16:creationId xmlns:a16="http://schemas.microsoft.com/office/drawing/2014/main" id="{A643F65A-62DC-99E7-C9D7-71FA7390C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0100" y="2831955"/>
            <a:ext cx="914400" cy="91440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B833AC8-4875-F1A9-6F17-39EA03A98A11}"/>
              </a:ext>
            </a:extLst>
          </p:cNvPr>
          <p:cNvGrpSpPr/>
          <p:nvPr/>
        </p:nvGrpSpPr>
        <p:grpSpPr>
          <a:xfrm rot="450242">
            <a:off x="8923665" y="4537206"/>
            <a:ext cx="678443" cy="834156"/>
            <a:chOff x="9920835" y="3928007"/>
            <a:chExt cx="678443" cy="834156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554BB5A-47CE-E740-1BD3-854D6F9D1A44}"/>
                </a:ext>
              </a:extLst>
            </p:cNvPr>
            <p:cNvGrpSpPr/>
            <p:nvPr/>
          </p:nvGrpSpPr>
          <p:grpSpPr>
            <a:xfrm>
              <a:off x="9920835" y="3928007"/>
              <a:ext cx="678443" cy="834156"/>
              <a:chOff x="8508806" y="1088308"/>
              <a:chExt cx="678443" cy="834156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D3E395E-2703-05E8-115D-B4C718C7FD50}"/>
                  </a:ext>
                </a:extLst>
              </p:cNvPr>
              <p:cNvSpPr/>
              <p:nvPr/>
            </p:nvSpPr>
            <p:spPr>
              <a:xfrm>
                <a:off x="8508806" y="1088308"/>
                <a:ext cx="678443" cy="8341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r"/>
                <a:r>
                  <a:rPr lang="de-DE" sz="1100" dirty="0"/>
                  <a:t>3de0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756F81B5-4B82-1171-42E7-85565ABAA21B}"/>
                  </a:ext>
                </a:extLst>
              </p:cNvPr>
              <p:cNvSpPr/>
              <p:nvPr/>
            </p:nvSpPr>
            <p:spPr>
              <a:xfrm>
                <a:off x="8577445" y="1151725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C42BDF3C-6527-26CC-C823-D9B54F3FBA83}"/>
                </a:ext>
              </a:extLst>
            </p:cNvPr>
            <p:cNvGrpSpPr/>
            <p:nvPr/>
          </p:nvGrpSpPr>
          <p:grpSpPr>
            <a:xfrm>
              <a:off x="10078721" y="3956257"/>
              <a:ext cx="369627" cy="549298"/>
              <a:chOff x="2352044" y="4250897"/>
              <a:chExt cx="1208330" cy="2063904"/>
            </a:xfrm>
          </p:grpSpPr>
          <p:pic>
            <p:nvPicPr>
              <p:cNvPr id="13" name="Grafik 12" descr="Geöffneter Ordner mit einfarbiger Füllung">
                <a:extLst>
                  <a:ext uri="{FF2B5EF4-FFF2-40B4-BE49-F238E27FC236}">
                    <a16:creationId xmlns:a16="http://schemas.microsoft.com/office/drawing/2014/main" id="{C31BA803-0A96-2F1B-60E1-3BD408C7A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2044" y="4250897"/>
                <a:ext cx="752080" cy="806197"/>
              </a:xfrm>
              <a:prstGeom prst="rect">
                <a:avLst/>
              </a:prstGeom>
            </p:spPr>
          </p:pic>
          <p:pic>
            <p:nvPicPr>
              <p:cNvPr id="14" name="Grafik 13" descr="Papier Silhouette">
                <a:extLst>
                  <a:ext uri="{FF2B5EF4-FFF2-40B4-BE49-F238E27FC236}">
                    <a16:creationId xmlns:a16="http://schemas.microsoft.com/office/drawing/2014/main" id="{E8DAF231-B213-E955-695E-70DDFAC42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089501"/>
                <a:ext cx="515890" cy="515890"/>
              </a:xfrm>
              <a:prstGeom prst="rect">
                <a:avLst/>
              </a:prstGeom>
            </p:spPr>
          </p:pic>
          <p:pic>
            <p:nvPicPr>
              <p:cNvPr id="15" name="Grafik 14" descr="Papier Silhouette">
                <a:extLst>
                  <a:ext uri="{FF2B5EF4-FFF2-40B4-BE49-F238E27FC236}">
                    <a16:creationId xmlns:a16="http://schemas.microsoft.com/office/drawing/2014/main" id="{7755D9F4-1573-83FA-A00F-8E5EE31D8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894576" y="5642512"/>
                <a:ext cx="515890" cy="515890"/>
              </a:xfrm>
              <a:prstGeom prst="rect">
                <a:avLst/>
              </a:prstGeom>
            </p:spPr>
          </p:pic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24102667-FB34-2385-903A-62300C68137B}"/>
                  </a:ext>
                </a:extLst>
              </p:cNvPr>
              <p:cNvCxnSpPr/>
              <p:nvPr/>
            </p:nvCxnSpPr>
            <p:spPr>
              <a:xfrm>
                <a:off x="2728084" y="5070941"/>
                <a:ext cx="0" cy="8295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7AC3573B-7157-7D54-094F-82465F3902F3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>
                <a:off x="2728084" y="5900457"/>
                <a:ext cx="166492" cy="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A05EAAFD-643F-E42F-BC36-A79A189AAA80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2728084" y="5347447"/>
                <a:ext cx="16649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08E7A2D-BDBF-DE80-F984-9E11C150FC4D}"/>
                  </a:ext>
                </a:extLst>
              </p:cNvPr>
              <p:cNvSpPr txBox="1"/>
              <p:nvPr/>
            </p:nvSpPr>
            <p:spPr>
              <a:xfrm>
                <a:off x="2752317" y="4950651"/>
                <a:ext cx="797577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A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685001F-8288-39D9-B82B-3CA394E1008B}"/>
                  </a:ext>
                </a:extLst>
              </p:cNvPr>
              <p:cNvSpPr txBox="1"/>
              <p:nvPr/>
            </p:nvSpPr>
            <p:spPr>
              <a:xfrm>
                <a:off x="2773278" y="5505303"/>
                <a:ext cx="787096" cy="80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4415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2BBB8-852D-8FAD-1C7D-653DABF5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Dateien entfernen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49A1C5-5920-CEB5-4061-2681BB9F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dem Befehl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datei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wird eine Datei aus dem Working-Tree </a:t>
            </a:r>
            <a:r>
              <a:rPr lang="de-DE" b="1" dirty="0"/>
              <a:t>und</a:t>
            </a:r>
            <a:r>
              <a:rPr lang="de-DE" dirty="0"/>
              <a:t> dem Index entfernt. (Sie wird dann nicht mehr länger getrackt)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rm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--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cached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datei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werden Dateien </a:t>
            </a:r>
            <a:r>
              <a:rPr lang="de-DE" b="1" dirty="0"/>
              <a:t>nur</a:t>
            </a:r>
            <a:r>
              <a:rPr lang="de-DE" dirty="0"/>
              <a:t> aus dem Index </a:t>
            </a:r>
            <a:r>
              <a:rPr lang="de-DE" dirty="0" err="1"/>
              <a:t>endfernt</a:t>
            </a:r>
            <a:r>
              <a:rPr lang="de-DE" dirty="0"/>
              <a:t>.</a:t>
            </a:r>
          </a:p>
          <a:p>
            <a:r>
              <a:rPr lang="de-DE" dirty="0"/>
              <a:t>Um ein Ordner mit allen Unterordnern zu löschen muss die Option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-r</a:t>
            </a:r>
            <a:r>
              <a:rPr lang="de-DE" dirty="0"/>
              <a:t> (für rekursiv) hinzugefügt werden.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81137E-2F95-9C59-1BEF-C63ABDCE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739" y="5479862"/>
            <a:ext cx="48482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0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C80CB-39BB-1A49-B91C-4CE06D7F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Ingnorieren</a:t>
            </a:r>
            <a:r>
              <a:rPr lang="de-DE" dirty="0"/>
              <a:t> von Dateien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9C84B-7EEB-0899-F356-DFD7631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Füge eine Datei 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</a:rPr>
              <a:t>.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</a:rPr>
              <a:t>gitignore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deinem Working Tree hinzu und </a:t>
            </a:r>
            <a:r>
              <a:rPr lang="de-DE" dirty="0" err="1"/>
              <a:t>comitte</a:t>
            </a:r>
            <a:r>
              <a:rPr lang="de-DE" dirty="0"/>
              <a:t> sie. </a:t>
            </a:r>
          </a:p>
          <a:p>
            <a:r>
              <a:rPr lang="de-DE" dirty="0"/>
              <a:t>Hier können Dateien eingetragen werden, die nicht in den Index mit aufgenommen werden sollen.</a:t>
            </a:r>
          </a:p>
          <a:p>
            <a:r>
              <a:rPr lang="de-DE" dirty="0"/>
              <a:t>Da .</a:t>
            </a:r>
            <a:r>
              <a:rPr lang="de-DE" dirty="0" err="1"/>
              <a:t>gitignore</a:t>
            </a:r>
            <a:r>
              <a:rPr lang="de-DE" dirty="0"/>
              <a:t> im Repository liegt, gilt die Regel für alle, die das Repository </a:t>
            </a:r>
            <a:r>
              <a:rPr lang="de-DE" dirty="0" err="1"/>
              <a:t>geclont</a:t>
            </a:r>
            <a:r>
              <a:rPr lang="de-DE" dirty="0"/>
              <a:t> haben.</a:t>
            </a:r>
          </a:p>
          <a:p>
            <a:r>
              <a:rPr lang="de-DE" dirty="0"/>
              <a:t>Hier eine Website für die Konfiguration: </a:t>
            </a:r>
            <a:r>
              <a:rPr lang="de-DE" dirty="0">
                <a:hlinkClick r:id="rId2"/>
              </a:rPr>
              <a:t>https://linuxize.com/post/gitignore-ignoring-files-in-git/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95586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C80CB-39BB-1A49-B91C-4CE06D7F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Ingnorieren</a:t>
            </a:r>
            <a:r>
              <a:rPr lang="de-DE" dirty="0"/>
              <a:t> von Dateien - nur lokal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9C84B-7EEB-0899-F356-DFD7631E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Dateien werden ignoriert, jedoch nur auf deinem Rechner.</a:t>
            </a:r>
          </a:p>
          <a:p>
            <a:r>
              <a:rPr lang="de-DE" dirty="0"/>
              <a:t>Die zugehörige Datei befindet ist </a:t>
            </a:r>
            <a:r>
              <a:rPr lang="de-DE" dirty="0">
                <a:latin typeface="Consolas" panose="020B0609020204030204" pitchFamily="49" charset="0"/>
              </a:rPr>
              <a:t>.git/</a:t>
            </a:r>
            <a:r>
              <a:rPr lang="de-DE" dirty="0" err="1">
                <a:latin typeface="Consolas" panose="020B0609020204030204" pitchFamily="49" charset="0"/>
              </a:rPr>
              <a:t>info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exclude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781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117B86D-C692-4F69-3EE1-AE2BEFE7C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285353"/>
              </p:ext>
            </p:extLst>
          </p:nvPr>
        </p:nvGraphicFramePr>
        <p:xfrm>
          <a:off x="838200" y="330817"/>
          <a:ext cx="10515600" cy="177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Ignorierte Dateien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Dateien, die in den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gitignore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oder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.git/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info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exclude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notiert sind, werden nicht automatisch </a:t>
                      </a:r>
                      <a:r>
                        <a:rPr lang="de-DE" sz="1600" dirty="0" err="1"/>
                        <a:t>geadded</a:t>
                      </a:r>
                      <a:r>
                        <a:rPr lang="de-DE" sz="1600" dirty="0"/>
                        <a:t> (z.B. bei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add .</a:t>
                      </a:r>
                      <a:r>
                        <a:rPr lang="de-DE" sz="1600" dirty="0"/>
                        <a:t> ) und auch bei 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git 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status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nicht als </a:t>
                      </a:r>
                      <a:r>
                        <a:rPr lang="de-DE" sz="1600" dirty="0" err="1"/>
                        <a:t>untracked</a:t>
                      </a:r>
                      <a:r>
                        <a:rPr lang="de-DE" sz="1600" dirty="0"/>
                        <a:t> angezeigt.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Stash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Zwischenspeicher für den aktuellen Zustand des Working Tress und der </a:t>
                      </a:r>
                      <a:r>
                        <a:rPr lang="de-DE" sz="1600" dirty="0" err="1"/>
                        <a:t>Staging</a:t>
                      </a:r>
                      <a:r>
                        <a:rPr lang="de-DE" sz="1600" dirty="0"/>
                        <a:t> Area. Sollte nicht als langfristiger Speicher genutzt werden.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64165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63C47D-DBE7-DF47-10F1-D2BD33D8C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964534"/>
              </p:ext>
            </p:extLst>
          </p:nvPr>
        </p:nvGraphicFramePr>
        <p:xfrm>
          <a:off x="838200" y="2442054"/>
          <a:ext cx="1051560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stash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Speichert den Zustand vom Working Tree und vom Index zwischen.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stash</a:t>
                      </a:r>
                      <a:r>
                        <a:rPr lang="de-DE" sz="1600" dirty="0">
                          <a:hlinkClick r:id="rId3"/>
                        </a:rPr>
                        <a:t> </a:t>
                      </a:r>
                      <a:r>
                        <a:rPr lang="de-DE" sz="1600" dirty="0" err="1">
                          <a:hlinkClick r:id="rId3"/>
                        </a:rPr>
                        <a:t>apply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Fügt die Änderungen vom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 in den Working Tree hinzu. Dabei können </a:t>
                      </a:r>
                      <a:r>
                        <a:rPr lang="de-DE" sz="1600" dirty="0" err="1"/>
                        <a:t>Mergekonflikte</a:t>
                      </a:r>
                      <a:r>
                        <a:rPr lang="de-DE" sz="1600" dirty="0"/>
                        <a:t> entstehen.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4"/>
                        </a:rPr>
                        <a:t>git </a:t>
                      </a:r>
                      <a:r>
                        <a:rPr lang="de-DE" sz="1600" dirty="0" err="1">
                          <a:hlinkClick r:id="rId4"/>
                        </a:rPr>
                        <a:t>stash</a:t>
                      </a:r>
                      <a:r>
                        <a:rPr lang="de-DE" sz="1600" dirty="0">
                          <a:hlinkClick r:id="rId4"/>
                        </a:rPr>
                        <a:t> </a:t>
                      </a:r>
                      <a:r>
                        <a:rPr lang="de-DE" sz="1600" dirty="0" err="1">
                          <a:hlinkClick r:id="rId4"/>
                        </a:rPr>
                        <a:t>pop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Wie git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apply</a:t>
                      </a:r>
                      <a:r>
                        <a:rPr lang="de-DE" sz="1600" dirty="0"/>
                        <a:t>. Danach wird das Element jedoch aus dem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 entfernt.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5"/>
                        </a:rPr>
                        <a:t>git </a:t>
                      </a:r>
                      <a:r>
                        <a:rPr lang="de-DE" sz="1600" dirty="0" err="1">
                          <a:hlinkClick r:id="rId5"/>
                        </a:rPr>
                        <a:t>stash</a:t>
                      </a:r>
                      <a:r>
                        <a:rPr lang="de-DE" sz="1600" dirty="0">
                          <a:hlinkClick r:id="rId5"/>
                        </a:rPr>
                        <a:t> </a:t>
                      </a:r>
                      <a:r>
                        <a:rPr lang="de-DE" sz="1600" dirty="0" err="1">
                          <a:hlinkClick r:id="rId5"/>
                        </a:rPr>
                        <a:t>clear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Leert den </a:t>
                      </a:r>
                      <a:r>
                        <a:rPr lang="de-DE" sz="1600" dirty="0" err="1"/>
                        <a:t>Stash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6"/>
                        </a:rPr>
                        <a:t>git </a:t>
                      </a:r>
                      <a:r>
                        <a:rPr lang="de-DE" sz="1600" dirty="0" err="1">
                          <a:hlinkClick r:id="rId6"/>
                        </a:rPr>
                        <a:t>rebase</a:t>
                      </a:r>
                      <a:r>
                        <a:rPr lang="de-DE" sz="1600" dirty="0">
                          <a:hlinkClick r:id="rId6"/>
                        </a:rPr>
                        <a:t> -i &lt;</a:t>
                      </a:r>
                      <a:r>
                        <a:rPr lang="de-DE" sz="1600" dirty="0" err="1">
                          <a:hlinkClick r:id="rId6"/>
                        </a:rPr>
                        <a:t>commit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Führt ein interaktives </a:t>
                      </a:r>
                      <a:r>
                        <a:rPr lang="de-DE" sz="1600" dirty="0" err="1"/>
                        <a:t>Rebase</a:t>
                      </a:r>
                      <a:r>
                        <a:rPr lang="de-DE" sz="1600" dirty="0"/>
                        <a:t> durch. Dies ermöglicht eine fortgeschrittene, </a:t>
                      </a:r>
                      <a:r>
                        <a:rPr lang="de-DE" sz="1600" dirty="0" err="1"/>
                        <a:t>detailierte</a:t>
                      </a:r>
                      <a:r>
                        <a:rPr lang="de-DE" sz="1600" dirty="0"/>
                        <a:t> Änderung der </a:t>
                      </a:r>
                      <a:r>
                        <a:rPr lang="de-DE" sz="1600" dirty="0" err="1"/>
                        <a:t>History</a:t>
                      </a:r>
                      <a:r>
                        <a:rPr lang="de-DE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35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7"/>
                        </a:rPr>
                        <a:t>git add -i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CLI-Menü zur Konfiguration des Index öffnet sich.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80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8"/>
                        </a:rPr>
                        <a:t>git mv &lt;source&gt; &lt;</a:t>
                      </a:r>
                      <a:r>
                        <a:rPr lang="de-DE" sz="1600" dirty="0" err="1">
                          <a:hlinkClick r:id="rId8"/>
                        </a:rPr>
                        <a:t>destiny</a:t>
                      </a:r>
                      <a:r>
                        <a:rPr lang="de-DE" sz="1600" dirty="0">
                          <a:hlinkClick r:id="rId8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Verschiebung/Umbenennung von Dateien. So bleibt die </a:t>
                      </a:r>
                      <a:r>
                        <a:rPr lang="de-DE" sz="1600" dirty="0" err="1"/>
                        <a:t>History</a:t>
                      </a:r>
                      <a:r>
                        <a:rPr lang="de-DE" sz="1600" dirty="0"/>
                        <a:t> erhalten.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4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9"/>
                        </a:rPr>
                        <a:t>git </a:t>
                      </a:r>
                      <a:r>
                        <a:rPr lang="de-DE" sz="1600" dirty="0" err="1">
                          <a:hlinkClick r:id="rId9"/>
                        </a:rPr>
                        <a:t>rm</a:t>
                      </a:r>
                      <a:r>
                        <a:rPr lang="de-DE" sz="1600" dirty="0">
                          <a:hlinkClick r:id="rId9"/>
                        </a:rPr>
                        <a:t> &lt;</a:t>
                      </a:r>
                      <a:r>
                        <a:rPr lang="de-DE" sz="1600" dirty="0" err="1">
                          <a:hlinkClick r:id="rId9"/>
                        </a:rPr>
                        <a:t>file</a:t>
                      </a:r>
                      <a:r>
                        <a:rPr lang="de-DE" sz="1600" dirty="0">
                          <a:hlinkClick r:id="rId9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Dateien aus Working Tree und Index.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97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10"/>
                        </a:rPr>
                        <a:t>git </a:t>
                      </a:r>
                      <a:r>
                        <a:rPr lang="de-DE" sz="1600" dirty="0" err="1">
                          <a:hlinkClick r:id="rId10"/>
                        </a:rPr>
                        <a:t>rm</a:t>
                      </a:r>
                      <a:r>
                        <a:rPr lang="de-DE" sz="1600" dirty="0">
                          <a:hlinkClick r:id="rId10"/>
                        </a:rPr>
                        <a:t> -r &lt;dir&gt;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Lösche Ordner aus Working Tree und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93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317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9682F-A84A-2423-023A-1D179EAC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Commit rückgängig machen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CB3112-26AB-9469-1B3F-676FBE4DD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revert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&gt;…</a:t>
            </a:r>
            <a:r>
              <a:rPr lang="de-DE" dirty="0"/>
              <a:t> können die Änderungen eines </a:t>
            </a:r>
            <a:r>
              <a:rPr lang="de-DE" dirty="0" err="1"/>
              <a:t>Commits</a:t>
            </a:r>
            <a:r>
              <a:rPr lang="de-DE" dirty="0"/>
              <a:t> rückgängig gemacht werden.</a:t>
            </a:r>
          </a:p>
          <a:p>
            <a:r>
              <a:rPr lang="de-DE" dirty="0"/>
              <a:t>Es wird ein </a:t>
            </a:r>
            <a:r>
              <a:rPr lang="de-DE" b="1" dirty="0"/>
              <a:t>neuer Commit </a:t>
            </a:r>
            <a:r>
              <a:rPr lang="de-DE" dirty="0"/>
              <a:t>für dieses Rückgängig machen erstellt. Das Rückgängigmachen ist also eine dauerhaft nachvollziehbare Aktion.</a:t>
            </a:r>
          </a:p>
          <a:p>
            <a:r>
              <a:rPr lang="de-DE" dirty="0"/>
              <a:t>Es können </a:t>
            </a:r>
            <a:r>
              <a:rPr lang="de-DE" dirty="0" err="1"/>
              <a:t>Mergekonfikte</a:t>
            </a:r>
            <a:r>
              <a:rPr lang="de-DE" dirty="0"/>
              <a:t> auftreten!</a:t>
            </a:r>
          </a:p>
          <a:p>
            <a:r>
              <a:rPr lang="de-DE" dirty="0"/>
              <a:t>Inverser Cherry-Pick oder Cherry-Kill oder Cherry-Häng-zurück ;) </a:t>
            </a:r>
          </a:p>
        </p:txBody>
      </p:sp>
    </p:spTree>
    <p:extLst>
      <p:ext uri="{BB962C8B-B14F-4D97-AF65-F5344CB8AC3E}">
        <p14:creationId xmlns:p14="http://schemas.microsoft.com/office/powerpoint/2010/main" val="32132842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537DE-8992-202E-7514-C7FD3A34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Dateien wiederherstellen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6A0AFE-922C-1549-4117-7658160A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restore [--source=&lt;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&gt;]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datei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</a:t>
            </a:r>
            <a:r>
              <a:rPr lang="de-DE" dirty="0"/>
              <a:t>können Dateien im Working Tree oder Index in den Zustand eines </a:t>
            </a:r>
            <a:r>
              <a:rPr lang="de-DE" dirty="0" err="1"/>
              <a:t>commits</a:t>
            </a:r>
            <a:r>
              <a:rPr lang="de-DE" dirty="0"/>
              <a:t> oder des Indexes zurückgesetzt werden.</a:t>
            </a:r>
          </a:p>
          <a:p>
            <a:r>
              <a:rPr lang="de-DE" dirty="0"/>
              <a:t>Guter Artikel zu switch und restore: </a:t>
            </a:r>
            <a:r>
              <a:rPr lang="de-DE" dirty="0">
                <a:hlinkClick r:id="rId2"/>
              </a:rPr>
              <a:t>https://www.infoq.com/news/2019/08/git-2-23-switch-restore/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3917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E9961-D5D0-7AD2-DD31-58CF4002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Unsere Funktionen zum Rückgängig machen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28FEB-8D26-C346-01CE-39498768E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reset</a:t>
            </a:r>
            <a:r>
              <a:rPr lang="de-DE" dirty="0"/>
              <a:t>: Ändere Referenzen (und auf Wunsch Working Tree und Index)</a:t>
            </a:r>
          </a:p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revert</a:t>
            </a:r>
            <a:r>
              <a:rPr lang="de-DE" dirty="0"/>
              <a:t>: Erstelle einen Commit, der die Änderungen anderer </a:t>
            </a:r>
            <a:r>
              <a:rPr lang="de-DE" dirty="0" err="1"/>
              <a:t>Commits</a:t>
            </a:r>
            <a:r>
              <a:rPr lang="de-DE" dirty="0"/>
              <a:t> rückgängig macht.</a:t>
            </a:r>
          </a:p>
          <a:p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restore</a:t>
            </a:r>
            <a:r>
              <a:rPr lang="de-DE" dirty="0"/>
              <a:t>: Stelle Dateien in einen bestimmten Zustand wieder her.</a:t>
            </a:r>
          </a:p>
        </p:txBody>
      </p:sp>
    </p:spTree>
    <p:extLst>
      <p:ext uri="{BB962C8B-B14F-4D97-AF65-F5344CB8AC3E}">
        <p14:creationId xmlns:p14="http://schemas.microsoft.com/office/powerpoint/2010/main" val="2623148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CD64-BD66-FE3D-2727-E8BFAD94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129"/>
            <a:ext cx="10515600" cy="1325563"/>
          </a:xfrm>
        </p:spPr>
        <p:txBody>
          <a:bodyPr/>
          <a:lstStyle/>
          <a:p>
            <a:r>
              <a:rPr lang="de-DE" dirty="0"/>
              <a:t>Hauptbegriffe und Befehle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3A8AD8ED-1A5E-8BEF-EE25-7EB83614ED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20019"/>
              </p:ext>
            </p:extLst>
          </p:nvPr>
        </p:nvGraphicFramePr>
        <p:xfrm>
          <a:off x="838200" y="1825625"/>
          <a:ext cx="10515600" cy="361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180">
                  <a:extLst>
                    <a:ext uri="{9D8B030D-6E8A-4147-A177-3AD203B41FA5}">
                      <a16:colId xmlns:a16="http://schemas.microsoft.com/office/drawing/2014/main" val="1243855990"/>
                    </a:ext>
                  </a:extLst>
                </a:gridCol>
                <a:gridCol w="7551420">
                  <a:extLst>
                    <a:ext uri="{9D8B030D-6E8A-4147-A177-3AD203B41FA5}">
                      <a16:colId xmlns:a16="http://schemas.microsoft.com/office/drawing/2014/main" val="158333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15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git </a:t>
                      </a:r>
                      <a:r>
                        <a:rPr lang="de-DE" sz="1600" dirty="0" err="1">
                          <a:hlinkClick r:id="rId2"/>
                        </a:rPr>
                        <a:t>reset</a:t>
                      </a:r>
                      <a:r>
                        <a:rPr lang="de-DE" sz="1600" dirty="0">
                          <a:hlinkClick r:id="rId2"/>
                        </a:rPr>
                        <a:t> [--soft|--mixed|--</a:t>
                      </a:r>
                      <a:r>
                        <a:rPr lang="de-DE" sz="1600" dirty="0" err="1">
                          <a:hlinkClick r:id="rId2"/>
                        </a:rPr>
                        <a:t>hard</a:t>
                      </a:r>
                      <a:r>
                        <a:rPr lang="de-DE" sz="1600" dirty="0">
                          <a:hlinkClick r:id="rId2"/>
                        </a:rPr>
                        <a:t>] [&lt;</a:t>
                      </a:r>
                      <a:r>
                        <a:rPr lang="de-DE" sz="1600" dirty="0" err="1">
                          <a:hlinkClick r:id="rId2"/>
                        </a:rPr>
                        <a:t>position</a:t>
                      </a:r>
                      <a:r>
                        <a:rPr lang="de-DE" sz="1600" dirty="0">
                          <a:hlinkClick r:id="rId2"/>
                        </a:rPr>
                        <a:t>&gt;]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Setzt den aktuellen Branch (auf den HEAD zeigt) auf die angegebene Position (wenn keine angegeben wurde, auf die Position von HEAD).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--soft </a:t>
                      </a:r>
                      <a:r>
                        <a:rPr lang="de-DE" sz="1600" dirty="0"/>
                        <a:t>setzt nur den Branch um,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--mixed </a:t>
                      </a:r>
                      <a:r>
                        <a:rPr lang="de-DE" sz="1600" dirty="0"/>
                        <a:t>passt zusätzlich den Index an </a:t>
                      </a:r>
                      <a:r>
                        <a:rPr lang="de-DE" sz="1600" dirty="0" err="1"/>
                        <a:t>an</a:t>
                      </a:r>
                      <a:r>
                        <a:rPr lang="de-DE" sz="1600" dirty="0"/>
                        <a:t> die neue Position an und</a:t>
                      </a:r>
                    </a:p>
                    <a:p>
                      <a:r>
                        <a:rPr lang="de-DE" sz="1600" dirty="0">
                          <a:latin typeface="Consolas" panose="020B0609020204030204" pitchFamily="49" charset="0"/>
                        </a:rPr>
                        <a:t>--</a:t>
                      </a:r>
                      <a:r>
                        <a:rPr lang="de-DE" sz="1600" dirty="0" err="1">
                          <a:latin typeface="Consolas" panose="020B0609020204030204" pitchFamily="49" charset="0"/>
                        </a:rPr>
                        <a:t>hard</a:t>
                      </a:r>
                      <a:r>
                        <a:rPr lang="de-DE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de-DE" sz="1600" dirty="0"/>
                        <a:t>passt zusätzlich den Working Tree an die neue Position an (ACHTUNG: nicht gespeicherte Daten können dabei verloren gehen).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3"/>
                        </a:rPr>
                        <a:t>git </a:t>
                      </a:r>
                      <a:r>
                        <a:rPr lang="de-DE" sz="1600" dirty="0" err="1">
                          <a:hlinkClick r:id="rId3"/>
                        </a:rPr>
                        <a:t>revert</a:t>
                      </a:r>
                      <a:r>
                        <a:rPr lang="de-DE" sz="1600" dirty="0">
                          <a:hlinkClick r:id="rId3"/>
                        </a:rPr>
                        <a:t> &lt;</a:t>
                      </a:r>
                      <a:r>
                        <a:rPr lang="de-DE" sz="1600" dirty="0" err="1">
                          <a:hlinkClick r:id="rId3"/>
                        </a:rPr>
                        <a:t>commit</a:t>
                      </a:r>
                      <a:r>
                        <a:rPr lang="de-DE" sz="1600" dirty="0">
                          <a:hlinkClick r:id="rId3"/>
                        </a:rPr>
                        <a:t>&gt;…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Nimmt die Änderungen eines </a:t>
                      </a:r>
                      <a:r>
                        <a:rPr lang="de-DE" sz="1600" dirty="0" err="1"/>
                        <a:t>Commits</a:t>
                      </a:r>
                      <a:r>
                        <a:rPr lang="de-DE" sz="1600" dirty="0"/>
                        <a:t> zurück und legt dazu einen neuen Commit 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9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4"/>
                        </a:rPr>
                        <a:t>git restore &lt;</a:t>
                      </a:r>
                      <a:r>
                        <a:rPr lang="de-DE" sz="1600" dirty="0" err="1">
                          <a:hlinkClick r:id="rId4"/>
                        </a:rPr>
                        <a:t>datei</a:t>
                      </a:r>
                      <a:r>
                        <a:rPr lang="de-DE" sz="1600" dirty="0">
                          <a:hlinkClick r:id="rId4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Verwirft die nicht </a:t>
                      </a:r>
                      <a:r>
                        <a:rPr lang="de-DE" sz="1600" dirty="0" err="1"/>
                        <a:t>geaddeten</a:t>
                      </a:r>
                      <a:r>
                        <a:rPr lang="de-DE" sz="1600" dirty="0"/>
                        <a:t> Änderungen im Working Tree.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2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5"/>
                        </a:rPr>
                        <a:t>git restore --source=&lt;</a:t>
                      </a:r>
                      <a:r>
                        <a:rPr lang="de-DE" sz="1600" dirty="0" err="1">
                          <a:hlinkClick r:id="rId5"/>
                        </a:rPr>
                        <a:t>commit</a:t>
                      </a:r>
                      <a:r>
                        <a:rPr lang="de-DE" sz="1600" dirty="0">
                          <a:hlinkClick r:id="rId5"/>
                        </a:rPr>
                        <a:t>&gt; &lt;</a:t>
                      </a:r>
                      <a:r>
                        <a:rPr lang="de-DE" sz="1600" dirty="0" err="1">
                          <a:hlinkClick r:id="rId5"/>
                        </a:rPr>
                        <a:t>datei</a:t>
                      </a:r>
                      <a:r>
                        <a:rPr lang="de-DE" sz="1600" dirty="0">
                          <a:hlinkClick r:id="rId5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Stellt eine Datei in den Zustand wieder her, der im angegebenen Commit vorliegt.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hlinkClick r:id="rId6"/>
                        </a:rPr>
                        <a:t>git restore --</a:t>
                      </a:r>
                      <a:r>
                        <a:rPr lang="de-DE" sz="1600" dirty="0" err="1">
                          <a:hlinkClick r:id="rId6"/>
                        </a:rPr>
                        <a:t>staged</a:t>
                      </a:r>
                      <a:r>
                        <a:rPr lang="de-DE" sz="1600" dirty="0">
                          <a:hlinkClick r:id="rId6"/>
                        </a:rPr>
                        <a:t> &lt;</a:t>
                      </a:r>
                      <a:r>
                        <a:rPr lang="de-DE" sz="1600" dirty="0" err="1">
                          <a:hlinkClick r:id="rId6"/>
                        </a:rPr>
                        <a:t>datei</a:t>
                      </a:r>
                      <a:r>
                        <a:rPr lang="de-DE" sz="1600" dirty="0">
                          <a:hlinkClick r:id="rId6"/>
                        </a:rPr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Unstage</a:t>
                      </a:r>
                      <a:r>
                        <a:rPr lang="de-DE" sz="1600" dirty="0"/>
                        <a:t> eine Datei. Also Stelle Index wieder aus HEAD her für diese Datei.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33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7108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D14A8-F44A-B5FA-2128-AFDCA8D1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Übungsphase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ED4822-CE9A-43FE-47E4-72AD68C56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Reverte einen Commit.</a:t>
            </a:r>
          </a:p>
          <a:p>
            <a:r>
              <a:rPr lang="de-DE" dirty="0"/>
              <a:t>Restore eine Datei.</a:t>
            </a:r>
          </a:p>
          <a:p>
            <a:r>
              <a:rPr lang="de-DE" dirty="0"/>
              <a:t>Verschiebe eine Datei.</a:t>
            </a:r>
          </a:p>
          <a:p>
            <a:r>
              <a:rPr lang="de-DE" dirty="0"/>
              <a:t>Lösche eine Datei.</a:t>
            </a:r>
          </a:p>
          <a:p>
            <a:r>
              <a:rPr lang="de-DE" dirty="0"/>
              <a:t>Wähle beim </a:t>
            </a:r>
            <a:r>
              <a:rPr lang="de-DE" dirty="0" err="1"/>
              <a:t>adden</a:t>
            </a:r>
            <a:r>
              <a:rPr lang="de-DE" dirty="0"/>
              <a:t> nur bestimmte Zeilen aus.</a:t>
            </a:r>
          </a:p>
          <a:p>
            <a:r>
              <a:rPr lang="de-DE" dirty="0"/>
              <a:t>Ignoriere Dateien mit .</a:t>
            </a:r>
            <a:r>
              <a:rPr lang="de-DE" dirty="0" err="1"/>
              <a:t>gitignore</a:t>
            </a:r>
            <a:r>
              <a:rPr lang="de-DE" dirty="0"/>
              <a:t> und </a:t>
            </a:r>
            <a:r>
              <a:rPr lang="de-DE" dirty="0" err="1"/>
              <a:t>exclude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54592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52F6F-9CA9-B163-4D20-61500B14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Konfiguration von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499883-4B60-D7A6-A148-BCD6E071B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Einstellungen zu git werden mit git </a:t>
            </a:r>
            <a:r>
              <a:rPr lang="de-DE" sz="2400" dirty="0" err="1"/>
              <a:t>config</a:t>
            </a:r>
            <a:r>
              <a:rPr lang="de-DE" sz="2400" dirty="0"/>
              <a:t> bearbeitet/eingesehen und werden in </a:t>
            </a:r>
            <a:r>
              <a:rPr lang="de-DE" sz="2400" dirty="0" err="1"/>
              <a:t>config</a:t>
            </a:r>
            <a:r>
              <a:rPr lang="de-DE" sz="2400" dirty="0"/>
              <a:t>-files gespeichert.</a:t>
            </a:r>
          </a:p>
          <a:p>
            <a:r>
              <a:rPr lang="de-DE" sz="2400" dirty="0"/>
              <a:t>Ändere den Nutzernamen: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--global user.name Susi</a:t>
            </a:r>
          </a:p>
          <a:p>
            <a:r>
              <a:rPr lang="de-DE" sz="2400" dirty="0"/>
              <a:t>Ändere die E-Mail: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--global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user.email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ketschup@mayo.de</a:t>
            </a:r>
          </a:p>
          <a:p>
            <a:r>
              <a:rPr lang="de-DE" sz="2400" dirty="0"/>
              <a:t>Zeige gesamte Konfiguration mit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config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 --list </a:t>
            </a:r>
            <a:r>
              <a:rPr lang="de-DE" sz="2400" dirty="0"/>
              <a:t>an.</a:t>
            </a:r>
          </a:p>
          <a:p>
            <a:endParaRPr lang="de-DE" sz="2400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367A82F4-A277-46F8-1C4B-3E54CCAF4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60367"/>
              </p:ext>
            </p:extLst>
          </p:nvPr>
        </p:nvGraphicFramePr>
        <p:xfrm>
          <a:off x="1304925" y="4319270"/>
          <a:ext cx="958215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524">
                  <a:extLst>
                    <a:ext uri="{9D8B030D-6E8A-4147-A177-3AD203B41FA5}">
                      <a16:colId xmlns:a16="http://schemas.microsoft.com/office/drawing/2014/main" val="602034615"/>
                    </a:ext>
                  </a:extLst>
                </a:gridCol>
                <a:gridCol w="2541294">
                  <a:extLst>
                    <a:ext uri="{9D8B030D-6E8A-4147-A177-3AD203B41FA5}">
                      <a16:colId xmlns:a16="http://schemas.microsoft.com/office/drawing/2014/main" val="3587783274"/>
                    </a:ext>
                  </a:extLst>
                </a:gridCol>
                <a:gridCol w="3091585">
                  <a:extLst>
                    <a:ext uri="{9D8B030D-6E8A-4147-A177-3AD203B41FA5}">
                      <a16:colId xmlns:a16="http://schemas.microsoft.com/office/drawing/2014/main" val="340432858"/>
                    </a:ext>
                  </a:extLst>
                </a:gridCol>
                <a:gridCol w="2534747">
                  <a:extLst>
                    <a:ext uri="{9D8B030D-6E8A-4147-A177-3AD203B41FA5}">
                      <a16:colId xmlns:a16="http://schemas.microsoft.com/office/drawing/2014/main" val="2447822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Scope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48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Alle User auf dem Rechner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&lt;</a:t>
                      </a:r>
                      <a:r>
                        <a:rPr lang="de-DE" dirty="0" err="1"/>
                        <a:t>git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install</a:t>
                      </a:r>
                      <a:r>
                        <a:rPr lang="de-DE" dirty="0"/>
                        <a:t>-root&gt;\mingw64\</a:t>
                      </a:r>
                      <a:r>
                        <a:rPr lang="de-DE" dirty="0" err="1"/>
                        <a:t>etc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gitconfig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88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--global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Angemeldeter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C:\Users\&lt;username&gt;\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gitconfig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74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--</a:t>
                      </a:r>
                      <a:r>
                        <a:rPr lang="de-DE" dirty="0" err="1"/>
                        <a:t>local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Nur dieses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Git </a:t>
                      </a:r>
                      <a:r>
                        <a:rPr lang="de-DE" dirty="0" err="1"/>
                        <a:t>repo‘s</a:t>
                      </a:r>
                      <a:r>
                        <a:rPr lang="de-DE" dirty="0"/>
                        <a:t> .git </a:t>
                      </a:r>
                      <a:r>
                        <a:rPr lang="de-DE" dirty="0" err="1"/>
                        <a:t>folder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config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820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63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A5F96-7498-5EAB-A037-B9444ABB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</a:t>
            </a:r>
            <a:r>
              <a:rPr lang="de-DE" dirty="0" err="1"/>
              <a:t>Reposity</a:t>
            </a:r>
            <a:r>
              <a:rPr lang="de-DE" dirty="0"/>
              <a:t>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D7017-8769-9105-618A-163C4E0F3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Öffne eine </a:t>
            </a:r>
            <a:r>
              <a:rPr lang="de-DE" dirty="0" err="1"/>
              <a:t>Console</a:t>
            </a:r>
            <a:r>
              <a:rPr lang="de-DE" dirty="0"/>
              <a:t>, navigiere zu dem Ordner deines Projektes und nutze den Befehl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repository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-name&gt;</a:t>
            </a:r>
            <a:r>
              <a:rPr lang="de-DE" dirty="0"/>
              <a:t>, um ein neues Repository anzulegen.</a:t>
            </a:r>
          </a:p>
          <a:p>
            <a:r>
              <a:rPr lang="de-DE" dirty="0"/>
              <a:t>Der angelegte Ordner wird dann von git überwacht.</a:t>
            </a:r>
          </a:p>
          <a:p>
            <a:r>
              <a:rPr lang="de-DE" dirty="0"/>
              <a:t>In diesem Ordner befindet sich ein versteckter </a:t>
            </a:r>
            <a:r>
              <a:rPr lang="de-DE" dirty="0">
                <a:latin typeface="Consolas" panose="020B0609020204030204" pitchFamily="49" charset="0"/>
              </a:rPr>
              <a:t>.git</a:t>
            </a:r>
            <a:r>
              <a:rPr lang="de-DE" dirty="0"/>
              <a:t> Ordner, den git für die Versionsverwaltung und -speicherung verwendet.</a:t>
            </a:r>
          </a:p>
        </p:txBody>
      </p:sp>
      <p:pic>
        <p:nvPicPr>
          <p:cNvPr id="4" name="Grafik 3" descr="Datenbank mit einfarbiger Füllung">
            <a:extLst>
              <a:ext uri="{FF2B5EF4-FFF2-40B4-BE49-F238E27FC236}">
                <a16:creationId xmlns:a16="http://schemas.microsoft.com/office/drawing/2014/main" id="{1903A175-076A-3912-B819-B594EB7C1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9673" y="667102"/>
            <a:ext cx="721608" cy="721608"/>
          </a:xfrm>
          <a:prstGeom prst="rect">
            <a:avLst/>
          </a:prstGeom>
        </p:spPr>
      </p:pic>
      <p:pic>
        <p:nvPicPr>
          <p:cNvPr id="6" name="Grafik 5" descr="Hinzufügen mit einfarbiger Füllung">
            <a:extLst>
              <a:ext uri="{FF2B5EF4-FFF2-40B4-BE49-F238E27FC236}">
                <a16:creationId xmlns:a16="http://schemas.microsoft.com/office/drawing/2014/main" id="{7D9206B3-414C-90F8-2E8D-C371F81E2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6307" y="79930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98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E0E8F-D601-29BA-AAC0-F32F6A2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Eine Kommandokürzel definieren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ED55E5-03F1-2662-FDA4-87C740D5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können eigene Kürzel in git definiert werden: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git config --global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alias.l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 "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log --graph --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oneline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 --all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de-DE" sz="2400" dirty="0"/>
              <a:t>Die Kürzel sind in der </a:t>
            </a:r>
            <a:r>
              <a:rPr lang="de-DE" sz="2400" dirty="0" err="1"/>
              <a:t>config</a:t>
            </a:r>
            <a:r>
              <a:rPr lang="de-DE" sz="2400" dirty="0"/>
              <a:t>-Datei gespeichert. Dort kannst du auch Kommentare hinzufügen </a:t>
            </a:r>
            <a:r>
              <a:rPr lang="de-DE" sz="2400" dirty="0">
                <a:latin typeface="Consolas" panose="020B0609020204030204" pitchFamily="49" charset="0"/>
              </a:rPr>
              <a:t>(#).</a:t>
            </a:r>
          </a:p>
        </p:txBody>
      </p:sp>
    </p:spTree>
    <p:extLst>
      <p:ext uri="{BB962C8B-B14F-4D97-AF65-F5344CB8AC3E}">
        <p14:creationId xmlns:p14="http://schemas.microsoft.com/office/powerpoint/2010/main" val="21738273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6E674-D0E7-EF38-AE78-9B2D2434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Gemeinsam 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A0772-B905-B28E-27D0-B3C21604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 gemeinsam zu arbeiten, kann sich ein Repository mit einem  (oder mehreren) anderen </a:t>
            </a:r>
            <a:r>
              <a:rPr lang="de-DE" dirty="0" err="1"/>
              <a:t>Repositories</a:t>
            </a:r>
            <a:r>
              <a:rPr lang="de-DE" dirty="0"/>
              <a:t> verbinden. Ein solches wird dann Remote Repository genannt.</a:t>
            </a:r>
          </a:p>
          <a:p>
            <a:r>
              <a:rPr lang="de-DE" dirty="0"/>
              <a:t>Anbieter wie GitHub, </a:t>
            </a:r>
            <a:r>
              <a:rPr lang="de-DE" dirty="0" err="1"/>
              <a:t>Gitlab</a:t>
            </a:r>
            <a:r>
              <a:rPr lang="de-DE" dirty="0"/>
              <a:t> oder </a:t>
            </a:r>
            <a:r>
              <a:rPr lang="de-DE" dirty="0" err="1"/>
              <a:t>Bitbucket</a:t>
            </a:r>
            <a:r>
              <a:rPr lang="de-DE" dirty="0"/>
              <a:t> bieten die Möglichkeit solche Remote </a:t>
            </a:r>
            <a:r>
              <a:rPr lang="de-DE" dirty="0" err="1"/>
              <a:t>Repositories</a:t>
            </a:r>
            <a:r>
              <a:rPr lang="de-DE" dirty="0"/>
              <a:t> online verfügbar zu machen.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C1AFC62-60BC-4951-C6BC-651CB6BA6E4E}"/>
              </a:ext>
            </a:extLst>
          </p:cNvPr>
          <p:cNvSpPr/>
          <p:nvPr/>
        </p:nvSpPr>
        <p:spPr>
          <a:xfrm>
            <a:off x="2495550" y="4800277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FB784BC-305D-CA2D-7811-F9B03C35B1A4}"/>
              </a:ext>
            </a:extLst>
          </p:cNvPr>
          <p:cNvSpPr/>
          <p:nvPr/>
        </p:nvSpPr>
        <p:spPr>
          <a:xfrm>
            <a:off x="4180457" y="4800276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F4E22D9-72B5-CC6E-7D61-64155CE9AE86}"/>
              </a:ext>
            </a:extLst>
          </p:cNvPr>
          <p:cNvSpPr/>
          <p:nvPr/>
        </p:nvSpPr>
        <p:spPr>
          <a:xfrm>
            <a:off x="5865364" y="4787900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Local</a:t>
            </a:r>
            <a:r>
              <a:rPr lang="de-DE"/>
              <a:t> Repository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19F4048-9FCC-631A-A16C-C439415EC562}"/>
              </a:ext>
            </a:extLst>
          </p:cNvPr>
          <p:cNvSpPr/>
          <p:nvPr/>
        </p:nvSpPr>
        <p:spPr>
          <a:xfrm>
            <a:off x="7927199" y="4800276"/>
            <a:ext cx="1464813" cy="7045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Remote</a:t>
            </a:r>
          </a:p>
          <a:p>
            <a:pPr algn="ctr"/>
            <a:r>
              <a:rPr lang="de-DE"/>
              <a:t>Repository</a:t>
            </a:r>
          </a:p>
        </p:txBody>
      </p:sp>
      <p:pic>
        <p:nvPicPr>
          <p:cNvPr id="18" name="Grafik 17" descr="Computer mit einfarbiger Füllung">
            <a:extLst>
              <a:ext uri="{FF2B5EF4-FFF2-40B4-BE49-F238E27FC236}">
                <a16:creationId xmlns:a16="http://schemas.microsoft.com/office/drawing/2014/main" id="{903C1831-EDF8-B08A-B6C5-455657FD4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900" y="5641487"/>
            <a:ext cx="914400" cy="914400"/>
          </a:xfrm>
          <a:prstGeom prst="rect">
            <a:avLst/>
          </a:prstGeom>
        </p:spPr>
      </p:pic>
      <p:pic>
        <p:nvPicPr>
          <p:cNvPr id="24" name="Grafik 23" descr="Internet der Dinge mit einfarbiger Füllung">
            <a:extLst>
              <a:ext uri="{FF2B5EF4-FFF2-40B4-BE49-F238E27FC236}">
                <a16:creationId xmlns:a16="http://schemas.microsoft.com/office/drawing/2014/main" id="{6BC619CF-1BE7-30AD-038E-7708424B2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2405" y="55646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99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35B1A5B2-DC5B-3CB3-C2F7-6CB2568CEA6A}"/>
              </a:ext>
            </a:extLst>
          </p:cNvPr>
          <p:cNvSpPr/>
          <p:nvPr/>
        </p:nvSpPr>
        <p:spPr>
          <a:xfrm>
            <a:off x="2323070" y="4586884"/>
            <a:ext cx="5121876" cy="1106557"/>
          </a:xfrm>
          <a:custGeom>
            <a:avLst/>
            <a:gdLst>
              <a:gd name="connsiteX0" fmla="*/ 289903 w 5121876"/>
              <a:gd name="connsiteY0" fmla="*/ 213393 h 1106557"/>
              <a:gd name="connsiteX1" fmla="*/ 172480 w 5121876"/>
              <a:gd name="connsiteY1" fmla="*/ 330816 h 1106557"/>
              <a:gd name="connsiteX2" fmla="*/ 172480 w 5121876"/>
              <a:gd name="connsiteY2" fmla="*/ 800496 h 1106557"/>
              <a:gd name="connsiteX3" fmla="*/ 289903 w 5121876"/>
              <a:gd name="connsiteY3" fmla="*/ 917919 h 1106557"/>
              <a:gd name="connsiteX4" fmla="*/ 1519870 w 5121876"/>
              <a:gd name="connsiteY4" fmla="*/ 917919 h 1106557"/>
              <a:gd name="connsiteX5" fmla="*/ 1637293 w 5121876"/>
              <a:gd name="connsiteY5" fmla="*/ 800496 h 1106557"/>
              <a:gd name="connsiteX6" fmla="*/ 1637293 w 5121876"/>
              <a:gd name="connsiteY6" fmla="*/ 330816 h 1106557"/>
              <a:gd name="connsiteX7" fmla="*/ 1519870 w 5121876"/>
              <a:gd name="connsiteY7" fmla="*/ 213393 h 1106557"/>
              <a:gd name="connsiteX8" fmla="*/ 1974810 w 5121876"/>
              <a:gd name="connsiteY8" fmla="*/ 213392 h 1106557"/>
              <a:gd name="connsiteX9" fmla="*/ 1857387 w 5121876"/>
              <a:gd name="connsiteY9" fmla="*/ 330815 h 1106557"/>
              <a:gd name="connsiteX10" fmla="*/ 1857387 w 5121876"/>
              <a:gd name="connsiteY10" fmla="*/ 800495 h 1106557"/>
              <a:gd name="connsiteX11" fmla="*/ 1974810 w 5121876"/>
              <a:gd name="connsiteY11" fmla="*/ 917918 h 1106557"/>
              <a:gd name="connsiteX12" fmla="*/ 3204777 w 5121876"/>
              <a:gd name="connsiteY12" fmla="*/ 917918 h 1106557"/>
              <a:gd name="connsiteX13" fmla="*/ 3322200 w 5121876"/>
              <a:gd name="connsiteY13" fmla="*/ 800495 h 1106557"/>
              <a:gd name="connsiteX14" fmla="*/ 3322200 w 5121876"/>
              <a:gd name="connsiteY14" fmla="*/ 330815 h 1106557"/>
              <a:gd name="connsiteX15" fmla="*/ 3204777 w 5121876"/>
              <a:gd name="connsiteY15" fmla="*/ 213392 h 1106557"/>
              <a:gd name="connsiteX16" fmla="*/ 3659717 w 5121876"/>
              <a:gd name="connsiteY16" fmla="*/ 201016 h 1106557"/>
              <a:gd name="connsiteX17" fmla="*/ 3542294 w 5121876"/>
              <a:gd name="connsiteY17" fmla="*/ 318439 h 1106557"/>
              <a:gd name="connsiteX18" fmla="*/ 3542294 w 5121876"/>
              <a:gd name="connsiteY18" fmla="*/ 788119 h 1106557"/>
              <a:gd name="connsiteX19" fmla="*/ 3659717 w 5121876"/>
              <a:gd name="connsiteY19" fmla="*/ 905542 h 1106557"/>
              <a:gd name="connsiteX20" fmla="*/ 4889684 w 5121876"/>
              <a:gd name="connsiteY20" fmla="*/ 905542 h 1106557"/>
              <a:gd name="connsiteX21" fmla="*/ 5007107 w 5121876"/>
              <a:gd name="connsiteY21" fmla="*/ 788119 h 1106557"/>
              <a:gd name="connsiteX22" fmla="*/ 5007107 w 5121876"/>
              <a:gd name="connsiteY22" fmla="*/ 318439 h 1106557"/>
              <a:gd name="connsiteX23" fmla="*/ 4889684 w 5121876"/>
              <a:gd name="connsiteY23" fmla="*/ 201016 h 1106557"/>
              <a:gd name="connsiteX24" fmla="*/ 184430 w 5121876"/>
              <a:gd name="connsiteY24" fmla="*/ 0 h 1106557"/>
              <a:gd name="connsiteX25" fmla="*/ 4937446 w 5121876"/>
              <a:gd name="connsiteY25" fmla="*/ 0 h 1106557"/>
              <a:gd name="connsiteX26" fmla="*/ 5121876 w 5121876"/>
              <a:gd name="connsiteY26" fmla="*/ 184430 h 1106557"/>
              <a:gd name="connsiteX27" fmla="*/ 5121876 w 5121876"/>
              <a:gd name="connsiteY27" fmla="*/ 922127 h 1106557"/>
              <a:gd name="connsiteX28" fmla="*/ 4937446 w 5121876"/>
              <a:gd name="connsiteY28" fmla="*/ 1106557 h 1106557"/>
              <a:gd name="connsiteX29" fmla="*/ 184430 w 5121876"/>
              <a:gd name="connsiteY29" fmla="*/ 1106557 h 1106557"/>
              <a:gd name="connsiteX30" fmla="*/ 0 w 5121876"/>
              <a:gd name="connsiteY30" fmla="*/ 922127 h 1106557"/>
              <a:gd name="connsiteX31" fmla="*/ 0 w 5121876"/>
              <a:gd name="connsiteY31" fmla="*/ 184430 h 1106557"/>
              <a:gd name="connsiteX32" fmla="*/ 184430 w 5121876"/>
              <a:gd name="connsiteY32" fmla="*/ 0 h 110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21876" h="1106557">
                <a:moveTo>
                  <a:pt x="289903" y="213393"/>
                </a:moveTo>
                <a:cubicBezTo>
                  <a:pt x="225052" y="213393"/>
                  <a:pt x="172480" y="265965"/>
                  <a:pt x="172480" y="330816"/>
                </a:cubicBezTo>
                <a:lnTo>
                  <a:pt x="172480" y="800496"/>
                </a:lnTo>
                <a:cubicBezTo>
                  <a:pt x="172480" y="865347"/>
                  <a:pt x="225052" y="917919"/>
                  <a:pt x="289903" y="917919"/>
                </a:cubicBezTo>
                <a:lnTo>
                  <a:pt x="1519870" y="917919"/>
                </a:lnTo>
                <a:cubicBezTo>
                  <a:pt x="1584721" y="917919"/>
                  <a:pt x="1637293" y="865347"/>
                  <a:pt x="1637293" y="800496"/>
                </a:cubicBezTo>
                <a:lnTo>
                  <a:pt x="1637293" y="330816"/>
                </a:lnTo>
                <a:cubicBezTo>
                  <a:pt x="1637293" y="265965"/>
                  <a:pt x="1584721" y="213393"/>
                  <a:pt x="1519870" y="213393"/>
                </a:cubicBezTo>
                <a:close/>
                <a:moveTo>
                  <a:pt x="1974810" y="213392"/>
                </a:moveTo>
                <a:cubicBezTo>
                  <a:pt x="1909959" y="213392"/>
                  <a:pt x="1857387" y="265964"/>
                  <a:pt x="1857387" y="330815"/>
                </a:cubicBezTo>
                <a:lnTo>
                  <a:pt x="1857387" y="800495"/>
                </a:lnTo>
                <a:cubicBezTo>
                  <a:pt x="1857387" y="865346"/>
                  <a:pt x="1909959" y="917918"/>
                  <a:pt x="1974810" y="917918"/>
                </a:cubicBezTo>
                <a:lnTo>
                  <a:pt x="3204777" y="917918"/>
                </a:lnTo>
                <a:cubicBezTo>
                  <a:pt x="3269628" y="917918"/>
                  <a:pt x="3322200" y="865346"/>
                  <a:pt x="3322200" y="800495"/>
                </a:cubicBezTo>
                <a:lnTo>
                  <a:pt x="3322200" y="330815"/>
                </a:lnTo>
                <a:cubicBezTo>
                  <a:pt x="3322200" y="265964"/>
                  <a:pt x="3269628" y="213392"/>
                  <a:pt x="3204777" y="213392"/>
                </a:cubicBezTo>
                <a:close/>
                <a:moveTo>
                  <a:pt x="3659717" y="201016"/>
                </a:moveTo>
                <a:cubicBezTo>
                  <a:pt x="3594866" y="201016"/>
                  <a:pt x="3542294" y="253588"/>
                  <a:pt x="3542294" y="318439"/>
                </a:cubicBezTo>
                <a:lnTo>
                  <a:pt x="3542294" y="788119"/>
                </a:lnTo>
                <a:cubicBezTo>
                  <a:pt x="3542294" y="852970"/>
                  <a:pt x="3594866" y="905542"/>
                  <a:pt x="3659717" y="905542"/>
                </a:cubicBezTo>
                <a:lnTo>
                  <a:pt x="4889684" y="905542"/>
                </a:lnTo>
                <a:cubicBezTo>
                  <a:pt x="4954535" y="905542"/>
                  <a:pt x="5007107" y="852970"/>
                  <a:pt x="5007107" y="788119"/>
                </a:cubicBezTo>
                <a:lnTo>
                  <a:pt x="5007107" y="318439"/>
                </a:lnTo>
                <a:cubicBezTo>
                  <a:pt x="5007107" y="253588"/>
                  <a:pt x="4954535" y="201016"/>
                  <a:pt x="4889684" y="201016"/>
                </a:cubicBezTo>
                <a:close/>
                <a:moveTo>
                  <a:pt x="184430" y="0"/>
                </a:moveTo>
                <a:lnTo>
                  <a:pt x="4937446" y="0"/>
                </a:lnTo>
                <a:cubicBezTo>
                  <a:pt x="5039304" y="0"/>
                  <a:pt x="5121876" y="82572"/>
                  <a:pt x="5121876" y="184430"/>
                </a:cubicBezTo>
                <a:lnTo>
                  <a:pt x="5121876" y="922127"/>
                </a:lnTo>
                <a:cubicBezTo>
                  <a:pt x="5121876" y="1023985"/>
                  <a:pt x="5039304" y="1106557"/>
                  <a:pt x="4937446" y="1106557"/>
                </a:cubicBezTo>
                <a:lnTo>
                  <a:pt x="184430" y="1106557"/>
                </a:lnTo>
                <a:cubicBezTo>
                  <a:pt x="82572" y="1106557"/>
                  <a:pt x="0" y="1023985"/>
                  <a:pt x="0" y="922127"/>
                </a:cubicBezTo>
                <a:lnTo>
                  <a:pt x="0" y="184430"/>
                </a:lnTo>
                <a:cubicBezTo>
                  <a:pt x="0" y="82572"/>
                  <a:pt x="82572" y="0"/>
                  <a:pt x="18443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6E674-D0E7-EF38-AE78-9B2D2434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Repository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A0772-B905-B28E-27D0-B3C21604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clone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&lt;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url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&gt; [&lt;remote-name&gt;] </a:t>
            </a:r>
            <a:r>
              <a:rPr lang="de-DE" dirty="0"/>
              <a:t>kann eine lokales Repository angelegt werden, dann eine Kopie eines bestehenden (remote) </a:t>
            </a:r>
            <a:r>
              <a:rPr lang="de-DE" dirty="0" err="1"/>
              <a:t>Repositories</a:t>
            </a:r>
            <a:r>
              <a:rPr lang="de-DE" dirty="0"/>
              <a:t> ist.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BCA9A6D-7B4B-5FCE-A32D-4BBAF8212947}"/>
              </a:ext>
            </a:extLst>
          </p:cNvPr>
          <p:cNvSpPr/>
          <p:nvPr/>
        </p:nvSpPr>
        <p:spPr>
          <a:xfrm>
            <a:off x="7927199" y="4800276"/>
            <a:ext cx="1464813" cy="7045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Remote</a:t>
            </a:r>
          </a:p>
          <a:p>
            <a:pPr algn="ctr"/>
            <a:r>
              <a:rPr lang="de-DE"/>
              <a:t>Repository</a:t>
            </a:r>
          </a:p>
        </p:txBody>
      </p:sp>
      <p:pic>
        <p:nvPicPr>
          <p:cNvPr id="15" name="Grafik 14" descr="Computer mit einfarbiger Füllung">
            <a:extLst>
              <a:ext uri="{FF2B5EF4-FFF2-40B4-BE49-F238E27FC236}">
                <a16:creationId xmlns:a16="http://schemas.microsoft.com/office/drawing/2014/main" id="{598AD4DD-FC1E-7ECC-2785-A6BC6608D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3900" y="5641487"/>
            <a:ext cx="914400" cy="914400"/>
          </a:xfrm>
          <a:prstGeom prst="rect">
            <a:avLst/>
          </a:prstGeom>
        </p:spPr>
      </p:pic>
      <p:pic>
        <p:nvPicPr>
          <p:cNvPr id="16" name="Grafik 15" descr="Internet der Dinge mit einfarbiger Füllung">
            <a:extLst>
              <a:ext uri="{FF2B5EF4-FFF2-40B4-BE49-F238E27FC236}">
                <a16:creationId xmlns:a16="http://schemas.microsoft.com/office/drawing/2014/main" id="{9A8B7AFC-F113-5221-F1FE-9435F8977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2405" y="5564676"/>
            <a:ext cx="914400" cy="914400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71812B1E-EA7B-C017-425D-9024FA0CCC71}"/>
              </a:ext>
            </a:extLst>
          </p:cNvPr>
          <p:cNvSpPr/>
          <p:nvPr/>
        </p:nvSpPr>
        <p:spPr>
          <a:xfrm>
            <a:off x="2495550" y="4800276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C8587A5-87A9-C211-7F9C-F29E47CC24DC}"/>
              </a:ext>
            </a:extLst>
          </p:cNvPr>
          <p:cNvSpPr/>
          <p:nvPr/>
        </p:nvSpPr>
        <p:spPr>
          <a:xfrm>
            <a:off x="4174279" y="4800275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252D83D-4AFD-38CB-180E-BCFF42BB2FA1}"/>
              </a:ext>
            </a:extLst>
          </p:cNvPr>
          <p:cNvSpPr/>
          <p:nvPr/>
        </p:nvSpPr>
        <p:spPr>
          <a:xfrm>
            <a:off x="5865364" y="4787899"/>
            <a:ext cx="1464813" cy="7045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Local</a:t>
            </a:r>
            <a:r>
              <a:rPr lang="de-DE"/>
              <a:t> Repository</a:t>
            </a:r>
          </a:p>
        </p:txBody>
      </p:sp>
      <p:sp>
        <p:nvSpPr>
          <p:cNvPr id="17" name="Pfeil: nach links 16">
            <a:extLst>
              <a:ext uri="{FF2B5EF4-FFF2-40B4-BE49-F238E27FC236}">
                <a16:creationId xmlns:a16="http://schemas.microsoft.com/office/drawing/2014/main" id="{22BFE3BF-55E1-22EC-E6DE-4AEC9D03ACD3}"/>
              </a:ext>
            </a:extLst>
          </p:cNvPr>
          <p:cNvSpPr/>
          <p:nvPr/>
        </p:nvSpPr>
        <p:spPr>
          <a:xfrm>
            <a:off x="7224784" y="4920763"/>
            <a:ext cx="868156" cy="46355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clone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953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6E674-D0E7-EF38-AE78-9B2D2434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Repository anlegen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A0772-B905-B28E-27D0-B3C21604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fetch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dirty="0"/>
              <a:t>werden neue </a:t>
            </a:r>
            <a:r>
              <a:rPr lang="de-DE" dirty="0" err="1"/>
              <a:t>Commits</a:t>
            </a:r>
            <a:r>
              <a:rPr lang="de-DE" dirty="0"/>
              <a:t> und Remote Branch Positionen geladen.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pull </a:t>
            </a:r>
            <a:r>
              <a:rPr lang="de-DE" dirty="0"/>
              <a:t>wird </a:t>
            </a:r>
            <a:r>
              <a:rPr lang="de-DE" u="sng" dirty="0"/>
              <a:t>zusätzlich</a:t>
            </a:r>
            <a:r>
              <a:rPr lang="de-DE" dirty="0"/>
              <a:t> der HEAD Branch aktualisiert.</a:t>
            </a:r>
          </a:p>
          <a:p>
            <a:r>
              <a:rPr lang="de-DE" dirty="0"/>
              <a:t>Mit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push </a:t>
            </a:r>
            <a:r>
              <a:rPr lang="de-DE" dirty="0"/>
              <a:t>wird das remote Repository aktualisiert.</a:t>
            </a:r>
          </a:p>
          <a:p>
            <a:r>
              <a:rPr lang="de-DE" dirty="0"/>
              <a:t>Theoretisch sind beide </a:t>
            </a:r>
            <a:r>
              <a:rPr lang="de-DE" dirty="0" err="1"/>
              <a:t>Reporitories</a:t>
            </a:r>
            <a:r>
              <a:rPr lang="de-DE" dirty="0"/>
              <a:t> gleichberechtigt.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C1AFC62-60BC-4951-C6BC-651CB6BA6E4E}"/>
              </a:ext>
            </a:extLst>
          </p:cNvPr>
          <p:cNvSpPr/>
          <p:nvPr/>
        </p:nvSpPr>
        <p:spPr>
          <a:xfrm>
            <a:off x="2511174" y="4779883"/>
            <a:ext cx="1464813" cy="9767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FB784BC-305D-CA2D-7811-F9B03C35B1A4}"/>
              </a:ext>
            </a:extLst>
          </p:cNvPr>
          <p:cNvSpPr/>
          <p:nvPr/>
        </p:nvSpPr>
        <p:spPr>
          <a:xfrm>
            <a:off x="4141503" y="4779883"/>
            <a:ext cx="1464813" cy="9767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Index / </a:t>
            </a:r>
            <a:r>
              <a:rPr lang="de-DE" err="1"/>
              <a:t>Staging</a:t>
            </a:r>
            <a:r>
              <a:rPr lang="de-DE"/>
              <a:t> Area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F4E22D9-72B5-CC6E-7D61-64155CE9AE86}"/>
              </a:ext>
            </a:extLst>
          </p:cNvPr>
          <p:cNvSpPr/>
          <p:nvPr/>
        </p:nvSpPr>
        <p:spPr>
          <a:xfrm>
            <a:off x="5792329" y="4779883"/>
            <a:ext cx="1464813" cy="9767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Repository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19F4048-9FCC-631A-A16C-C439415EC562}"/>
              </a:ext>
            </a:extLst>
          </p:cNvPr>
          <p:cNvSpPr/>
          <p:nvPr/>
        </p:nvSpPr>
        <p:spPr>
          <a:xfrm>
            <a:off x="7941587" y="4779882"/>
            <a:ext cx="1464813" cy="191666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Remote</a:t>
            </a:r>
          </a:p>
          <a:p>
            <a:pPr algn="ctr"/>
            <a:r>
              <a:rPr lang="de-DE"/>
              <a:t>Repository</a:t>
            </a:r>
          </a:p>
        </p:txBody>
      </p:sp>
      <p:pic>
        <p:nvPicPr>
          <p:cNvPr id="18" name="Grafik 17" descr="Computer mit einfarbiger Füllung">
            <a:extLst>
              <a:ext uri="{FF2B5EF4-FFF2-40B4-BE49-F238E27FC236}">
                <a16:creationId xmlns:a16="http://schemas.microsoft.com/office/drawing/2014/main" id="{903C1831-EDF8-B08A-B6C5-455657FD4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258" y="4778220"/>
            <a:ext cx="914400" cy="914400"/>
          </a:xfrm>
          <a:prstGeom prst="rect">
            <a:avLst/>
          </a:prstGeom>
        </p:spPr>
      </p:pic>
      <p:pic>
        <p:nvPicPr>
          <p:cNvPr id="24" name="Grafik 23" descr="Internet der Dinge mit einfarbiger Füllung">
            <a:extLst>
              <a:ext uri="{FF2B5EF4-FFF2-40B4-BE49-F238E27FC236}">
                <a16:creationId xmlns:a16="http://schemas.microsoft.com/office/drawing/2014/main" id="{6BC619CF-1BE7-30AD-038E-7708424B2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9614" y="4842187"/>
            <a:ext cx="914400" cy="914400"/>
          </a:xfrm>
          <a:prstGeom prst="rect">
            <a:avLst/>
          </a:prstGeom>
        </p:spPr>
      </p:pic>
      <p:sp>
        <p:nvSpPr>
          <p:cNvPr id="11" name="Pfeil: nach links 10">
            <a:extLst>
              <a:ext uri="{FF2B5EF4-FFF2-40B4-BE49-F238E27FC236}">
                <a16:creationId xmlns:a16="http://schemas.microsoft.com/office/drawing/2014/main" id="{6B93D1C9-5F18-C2BA-B36F-2EBAE1756518}"/>
              </a:ext>
            </a:extLst>
          </p:cNvPr>
          <p:cNvSpPr/>
          <p:nvPr/>
        </p:nvSpPr>
        <p:spPr>
          <a:xfrm>
            <a:off x="7158742" y="4803029"/>
            <a:ext cx="868156" cy="46355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fetch</a:t>
            </a:r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EF31605-34FC-5B87-E968-EDC09DA4C3F6}"/>
              </a:ext>
            </a:extLst>
          </p:cNvPr>
          <p:cNvSpPr/>
          <p:nvPr/>
        </p:nvSpPr>
        <p:spPr>
          <a:xfrm>
            <a:off x="3131588" y="6222828"/>
            <a:ext cx="4895310" cy="2308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pull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85D49E39-09A7-582B-89F6-C94F0B1A4BF0}"/>
              </a:ext>
            </a:extLst>
          </p:cNvPr>
          <p:cNvSpPr/>
          <p:nvPr/>
        </p:nvSpPr>
        <p:spPr>
          <a:xfrm>
            <a:off x="7209181" y="5285166"/>
            <a:ext cx="868156" cy="4528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push</a:t>
            </a: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AEBEC6C1-ACB5-61C2-C0B7-61A538E6825E}"/>
              </a:ext>
            </a:extLst>
          </p:cNvPr>
          <p:cNvSpPr/>
          <p:nvPr/>
        </p:nvSpPr>
        <p:spPr>
          <a:xfrm>
            <a:off x="6392819" y="5690866"/>
            <a:ext cx="405500" cy="53196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oben 22">
            <a:extLst>
              <a:ext uri="{FF2B5EF4-FFF2-40B4-BE49-F238E27FC236}">
                <a16:creationId xmlns:a16="http://schemas.microsoft.com/office/drawing/2014/main" id="{CB30A222-E407-E325-FD2A-722AB42FDF8C}"/>
              </a:ext>
            </a:extLst>
          </p:cNvPr>
          <p:cNvSpPr/>
          <p:nvPr/>
        </p:nvSpPr>
        <p:spPr>
          <a:xfrm>
            <a:off x="4671159" y="5709453"/>
            <a:ext cx="405500" cy="53196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oben 24">
            <a:extLst>
              <a:ext uri="{FF2B5EF4-FFF2-40B4-BE49-F238E27FC236}">
                <a16:creationId xmlns:a16="http://schemas.microsoft.com/office/drawing/2014/main" id="{2AE3046A-C0F6-B722-BD05-6E2076EC8014}"/>
              </a:ext>
            </a:extLst>
          </p:cNvPr>
          <p:cNvSpPr/>
          <p:nvPr/>
        </p:nvSpPr>
        <p:spPr>
          <a:xfrm>
            <a:off x="3027577" y="5689502"/>
            <a:ext cx="398256" cy="748122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9050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FB6FE-81BD-B7D2-57E7-CC8FDE14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Remote Repository verwalten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65C4E-7319-2731-D64B-1E7FB3904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>
                <a:latin typeface="Consolas" panose="020B0609020204030204" pitchFamily="49" charset="0"/>
              </a:rPr>
              <a:t>git remote</a:t>
            </a:r>
            <a:r>
              <a:rPr lang="de-DE" dirty="0"/>
              <a:t> gibt es eine ganze Reihe von befehlen die Remote-</a:t>
            </a:r>
            <a:r>
              <a:rPr lang="de-DE" dirty="0" err="1"/>
              <a:t>Repositories</a:t>
            </a:r>
            <a:r>
              <a:rPr lang="de-DE" dirty="0"/>
              <a:t> zu verwalten. Hier eine kleine Auswahl:</a:t>
            </a:r>
          </a:p>
          <a:p>
            <a:pPr lvl="1"/>
            <a:r>
              <a:rPr lang="de-DE" dirty="0"/>
              <a:t>Neues remote Repository hinzufügen (können auch mehrere sein):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add</a:t>
            </a:r>
          </a:p>
          <a:p>
            <a:pPr lvl="1"/>
            <a:r>
              <a:rPr lang="de-DE" dirty="0"/>
              <a:t>Remote Repository umbenennen: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rename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lvl="1"/>
            <a:r>
              <a:rPr lang="de-DE" dirty="0"/>
              <a:t>Remote Repository entfernen: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git remote </a:t>
            </a:r>
            <a:r>
              <a:rPr lang="de-DE" dirty="0" err="1">
                <a:solidFill>
                  <a:schemeClr val="accent2"/>
                </a:solidFill>
                <a:latin typeface="Consolas" panose="020B0609020204030204" pitchFamily="49" charset="0"/>
              </a:rPr>
              <a:t>remove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3475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F8F3F-97E1-5131-8118-D3F1CCE6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Divergente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E00FC-BD8B-AD8F-82A1-D35C7AE8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Wenn der remote Branch kein Vorfahre vom </a:t>
            </a:r>
            <a:r>
              <a:rPr lang="de-DE" sz="2400" dirty="0" err="1"/>
              <a:t>local</a:t>
            </a:r>
            <a:r>
              <a:rPr lang="de-DE" sz="2400" dirty="0"/>
              <a:t> Branch ist, kommt es beim pushen zu einer Fehlermeldung. Ein Push darf also nur zu einem Fast-Forward-</a:t>
            </a:r>
            <a:r>
              <a:rPr lang="de-DE" sz="2400" dirty="0" err="1"/>
              <a:t>Merge</a:t>
            </a:r>
            <a:r>
              <a:rPr lang="de-DE" sz="2400" dirty="0"/>
              <a:t> führen.</a:t>
            </a:r>
          </a:p>
          <a:p>
            <a:r>
              <a:rPr lang="de-DE" sz="2400" dirty="0"/>
              <a:t>Lösung 1: Erst </a:t>
            </a:r>
            <a:r>
              <a:rPr lang="de-DE" sz="2400" dirty="0" err="1"/>
              <a:t>Rebase</a:t>
            </a:r>
            <a:r>
              <a:rPr lang="de-DE" sz="2400" dirty="0"/>
              <a:t>, dann push.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pull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rebase</a:t>
            </a:r>
            <a:endParaRPr lang="de-DE" sz="24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sz="2400" dirty="0"/>
              <a:t>Lösung 2: Erst </a:t>
            </a:r>
            <a:r>
              <a:rPr lang="de-DE" sz="2400" dirty="0" err="1"/>
              <a:t>Merge</a:t>
            </a:r>
            <a:r>
              <a:rPr lang="de-DE" sz="2400" dirty="0"/>
              <a:t>, dann push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pull </a:t>
            </a:r>
            <a:endParaRPr lang="de-DE" sz="2400" dirty="0"/>
          </a:p>
          <a:p>
            <a:r>
              <a:rPr lang="de-DE" sz="2400" dirty="0"/>
              <a:t>Lösung 3 (nicht so gut): </a:t>
            </a:r>
            <a:r>
              <a:rPr lang="de-DE" sz="2400" dirty="0">
                <a:solidFill>
                  <a:schemeClr val="accent2"/>
                </a:solidFill>
                <a:latin typeface="Consolas" panose="020B0609020204030204" pitchFamily="49" charset="0"/>
              </a:rPr>
              <a:t>git push --</a:t>
            </a:r>
            <a:r>
              <a:rPr lang="de-DE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force</a:t>
            </a:r>
            <a:endParaRPr lang="de-DE" sz="24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6A2A60-1D63-E1F5-361B-5A3F66C0E1AB}"/>
              </a:ext>
            </a:extLst>
          </p:cNvPr>
          <p:cNvGrpSpPr/>
          <p:nvPr/>
        </p:nvGrpSpPr>
        <p:grpSpPr>
          <a:xfrm>
            <a:off x="5955831" y="5759885"/>
            <a:ext cx="678443" cy="834156"/>
            <a:chOff x="8508806" y="1088308"/>
            <a:chExt cx="678443" cy="834156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83F8897-6AE2-D035-9272-208CF6E657B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732E8AEF-5B57-E491-B2FE-CC0409401BA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562123C-75F3-F3B6-2A77-D3767037EF25}"/>
              </a:ext>
            </a:extLst>
          </p:cNvPr>
          <p:cNvGrpSpPr/>
          <p:nvPr/>
        </p:nvGrpSpPr>
        <p:grpSpPr>
          <a:xfrm>
            <a:off x="5193344" y="4460908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673C7F2-B45D-0663-7AF4-194C0BE384D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/>
                <a:t>fb356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D075D59-8BE7-D664-D582-09C9A8CDC84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74021B8-AA25-AD66-E498-DC9B23CFE27A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5532566" y="5295064"/>
            <a:ext cx="762487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69BAC40-C2E6-E1D8-EBF3-17D802F160FB}"/>
              </a:ext>
            </a:extLst>
          </p:cNvPr>
          <p:cNvSpPr/>
          <p:nvPr/>
        </p:nvSpPr>
        <p:spPr>
          <a:xfrm>
            <a:off x="7644341" y="4738578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D7BDBF7-E9D9-B5AC-E828-2C8D25B1C810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flipH="1">
            <a:off x="7391524" y="4877917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42BC5-9FAE-5D82-107C-51EA8D7A9C89}"/>
              </a:ext>
            </a:extLst>
          </p:cNvPr>
          <p:cNvGrpSpPr/>
          <p:nvPr/>
        </p:nvGrpSpPr>
        <p:grpSpPr>
          <a:xfrm>
            <a:off x="6713081" y="4460908"/>
            <a:ext cx="678443" cy="834156"/>
            <a:chOff x="8508806" y="1088308"/>
            <a:chExt cx="678443" cy="83415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AF364EFE-24EF-338B-9FF8-834086912BF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F46A044-BB61-2A56-19DA-7153F59FA1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9B66CCA-757C-E509-E422-F6DA9EB604BC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 flipH="1">
            <a:off x="6295053" y="5295064"/>
            <a:ext cx="757250" cy="464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C98C854-BE50-0DDA-7D49-F6E488C13107}"/>
              </a:ext>
            </a:extLst>
          </p:cNvPr>
          <p:cNvSpPr/>
          <p:nvPr/>
        </p:nvSpPr>
        <p:spPr>
          <a:xfrm>
            <a:off x="4319045" y="473857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BD0FA69-02E2-B04F-ADD0-7E157ED1012A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4925896" y="4877917"/>
            <a:ext cx="267448" cy="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7270B2A-753A-1F77-9383-5538BB646E80}"/>
              </a:ext>
            </a:extLst>
          </p:cNvPr>
          <p:cNvSpPr/>
          <p:nvPr/>
        </p:nvSpPr>
        <p:spPr>
          <a:xfrm>
            <a:off x="3405797" y="473857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2F84B33-DA37-C702-AD58-C2BCAEB25E4A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>
            <a:off x="4012648" y="4877917"/>
            <a:ext cx="30639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224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56CE8-6355-1183-8967-8D31431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 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742F-3FBB-30FB-8ADB-445BBCB9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 einer Änderung: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062874-75D6-9ADA-C96C-B521CC343FEE}"/>
              </a:ext>
            </a:extLst>
          </p:cNvPr>
          <p:cNvGrpSpPr/>
          <p:nvPr/>
        </p:nvGrpSpPr>
        <p:grpSpPr>
          <a:xfrm>
            <a:off x="1766187" y="5477744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C219638-DF30-B375-D22C-E7DC863F369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DF707F4-7DCA-0262-9742-3F60AECC30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DD7B5F7-C334-EA36-2439-FC0115E1C860}"/>
              </a:ext>
            </a:extLst>
          </p:cNvPr>
          <p:cNvGrpSpPr/>
          <p:nvPr/>
        </p:nvGrpSpPr>
        <p:grpSpPr>
          <a:xfrm>
            <a:off x="1753800" y="4115268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F58BBC1-E411-2071-E42F-C9C7430084F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15068C3-5706-0C8F-F05D-F4E60FD934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5D01517-AB78-4606-2DEC-F40EA39E4398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>
            <a:off x="2093022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9184FF77-C572-950A-B44E-7EB3E543CA92}"/>
              </a:ext>
            </a:extLst>
          </p:cNvPr>
          <p:cNvSpPr/>
          <p:nvPr/>
        </p:nvSpPr>
        <p:spPr>
          <a:xfrm>
            <a:off x="2698030" y="4139449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 </a:t>
            </a:r>
            <a:r>
              <a:rPr lang="de-DE" sz="900" dirty="0" err="1"/>
              <a:t>Christop</a:t>
            </a:r>
            <a:endParaRPr lang="de-DE" sz="900" dirty="0"/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E9AA0413-706F-0925-385F-3BE65536660F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445213" y="4278788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792CCF50-BFC6-6AE3-C79C-EFA1C9D065C8}"/>
              </a:ext>
            </a:extLst>
          </p:cNvPr>
          <p:cNvGrpSpPr/>
          <p:nvPr/>
        </p:nvGrpSpPr>
        <p:grpSpPr>
          <a:xfrm>
            <a:off x="7333651" y="5477744"/>
            <a:ext cx="678443" cy="834156"/>
            <a:chOff x="8508806" y="1088308"/>
            <a:chExt cx="678443" cy="834156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914E3422-C395-5C86-28D2-2DCABB7E67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EA647624-2B78-A9E8-CDCE-BA08B23A57A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96" name="Rechteck: abgerundete Ecken 95">
            <a:extLst>
              <a:ext uri="{FF2B5EF4-FFF2-40B4-BE49-F238E27FC236}">
                <a16:creationId xmlns:a16="http://schemas.microsoft.com/office/drawing/2014/main" id="{2EFC8E5C-E1A6-D437-E8B1-C2C88CD532F3}"/>
              </a:ext>
            </a:extLst>
          </p:cNvPr>
          <p:cNvSpPr/>
          <p:nvPr/>
        </p:nvSpPr>
        <p:spPr>
          <a:xfrm>
            <a:off x="8245346" y="4156774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Christop</a:t>
            </a:r>
            <a:endParaRPr lang="de-DE" sz="900" dirty="0"/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ECEF0D3-73DC-4673-533E-06262FFC4996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7991946" y="4296113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8" name="Rechteck: abgerundete Ecken 97">
            <a:extLst>
              <a:ext uri="{FF2B5EF4-FFF2-40B4-BE49-F238E27FC236}">
                <a16:creationId xmlns:a16="http://schemas.microsoft.com/office/drawing/2014/main" id="{8897E288-E78D-A086-FDF5-6F0FFE94678B}"/>
              </a:ext>
            </a:extLst>
          </p:cNvPr>
          <p:cNvSpPr/>
          <p:nvPr/>
        </p:nvSpPr>
        <p:spPr>
          <a:xfrm>
            <a:off x="9055571" y="4156774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7A580C26-A524-82B3-2886-FD0279452177}"/>
              </a:ext>
            </a:extLst>
          </p:cNvPr>
          <p:cNvCxnSpPr>
            <a:cxnSpLocks/>
            <a:stCxn id="98" idx="1"/>
            <a:endCxn id="96" idx="3"/>
          </p:cNvCxnSpPr>
          <p:nvPr/>
        </p:nvCxnSpPr>
        <p:spPr>
          <a:xfrm flipH="1">
            <a:off x="8852197" y="4296113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D7D86312-D974-C322-1106-8C6B6E3D4648}"/>
              </a:ext>
            </a:extLst>
          </p:cNvPr>
          <p:cNvGrpSpPr/>
          <p:nvPr/>
        </p:nvGrpSpPr>
        <p:grpSpPr>
          <a:xfrm>
            <a:off x="7321264" y="4115268"/>
            <a:ext cx="678443" cy="834156"/>
            <a:chOff x="8508806" y="1088308"/>
            <a:chExt cx="678443" cy="834156"/>
          </a:xfrm>
        </p:grpSpPr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E97885C6-B5D9-DF2A-EFC6-91FB56C1546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D4E4A692-A546-54B5-469E-728CF22E551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1BD927D-E744-C36F-01D8-DDB546A47F75}"/>
              </a:ext>
            </a:extLst>
          </p:cNvPr>
          <p:cNvCxnSpPr>
            <a:cxnSpLocks/>
            <a:stCxn id="101" idx="2"/>
            <a:endCxn id="94" idx="0"/>
          </p:cNvCxnSpPr>
          <p:nvPr/>
        </p:nvCxnSpPr>
        <p:spPr>
          <a:xfrm>
            <a:off x="7660486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9042818D-24A8-6F26-AB71-266A2B5CE290}"/>
              </a:ext>
            </a:extLst>
          </p:cNvPr>
          <p:cNvSpPr/>
          <p:nvPr/>
        </p:nvSpPr>
        <p:spPr>
          <a:xfrm>
            <a:off x="1211599" y="2320046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108" name="Freihandform: Form 107">
            <a:extLst>
              <a:ext uri="{FF2B5EF4-FFF2-40B4-BE49-F238E27FC236}">
                <a16:creationId xmlns:a16="http://schemas.microsoft.com/office/drawing/2014/main" id="{F9E1E057-57D1-3425-ADD3-64EAA59AF6C7}"/>
              </a:ext>
            </a:extLst>
          </p:cNvPr>
          <p:cNvSpPr/>
          <p:nvPr/>
        </p:nvSpPr>
        <p:spPr>
          <a:xfrm>
            <a:off x="6872797" y="2242938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10" name="Grafik 9" descr="Computer mit einfarbiger Füllung">
            <a:extLst>
              <a:ext uri="{FF2B5EF4-FFF2-40B4-BE49-F238E27FC236}">
                <a16:creationId xmlns:a16="http://schemas.microsoft.com/office/drawing/2014/main" id="{A7B59BB3-6328-094C-560F-D9E06DB12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331" y="4178685"/>
            <a:ext cx="914400" cy="914400"/>
          </a:xfrm>
          <a:prstGeom prst="rect">
            <a:avLst/>
          </a:prstGeom>
        </p:spPr>
      </p:pic>
      <p:pic>
        <p:nvPicPr>
          <p:cNvPr id="11" name="Grafik 10" descr="Internet der Dinge mit einfarbiger Füllung">
            <a:extLst>
              <a:ext uri="{FF2B5EF4-FFF2-40B4-BE49-F238E27FC236}">
                <a16:creationId xmlns:a16="http://schemas.microsoft.com/office/drawing/2014/main" id="{A8FFC7B3-BCAC-61E7-C078-D25B37349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3680" y="4150272"/>
            <a:ext cx="914400" cy="914400"/>
          </a:xfrm>
          <a:prstGeom prst="rect">
            <a:avLst/>
          </a:prstGeom>
        </p:spPr>
      </p:pic>
      <p:sp>
        <p:nvSpPr>
          <p:cNvPr id="12" name="Pfeil: nach unten gekrümmt 11">
            <a:extLst>
              <a:ext uri="{FF2B5EF4-FFF2-40B4-BE49-F238E27FC236}">
                <a16:creationId xmlns:a16="http://schemas.microsoft.com/office/drawing/2014/main" id="{AB4ADDF6-9602-A3A5-99B2-FCADB2ACD01C}"/>
              </a:ext>
            </a:extLst>
          </p:cNvPr>
          <p:cNvSpPr/>
          <p:nvPr/>
        </p:nvSpPr>
        <p:spPr>
          <a:xfrm>
            <a:off x="2907721" y="3392334"/>
            <a:ext cx="5749896" cy="738034"/>
          </a:xfrm>
          <a:prstGeom prst="curvedDown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6437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56CE8-6355-1183-8967-8D31431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 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742F-3FBB-30FB-8ADB-445BBCB9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 Befehl </a:t>
            </a:r>
            <a:r>
              <a:rPr lang="de-DE" dirty="0">
                <a:solidFill>
                  <a:schemeClr val="accent2"/>
                </a:solidFill>
              </a:rPr>
              <a:t>git </a:t>
            </a:r>
            <a:r>
              <a:rPr lang="de-DE" dirty="0" err="1">
                <a:solidFill>
                  <a:schemeClr val="accent2"/>
                </a:solidFill>
              </a:rPr>
              <a:t>checkout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Christop</a:t>
            </a:r>
            <a:r>
              <a:rPr lang="de-DE" dirty="0"/>
              <a:t>: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062874-75D6-9ADA-C96C-B521CC343FEE}"/>
              </a:ext>
            </a:extLst>
          </p:cNvPr>
          <p:cNvGrpSpPr/>
          <p:nvPr/>
        </p:nvGrpSpPr>
        <p:grpSpPr>
          <a:xfrm>
            <a:off x="1766187" y="5477744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C219638-DF30-B375-D22C-E7DC863F369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DF707F4-7DCA-0262-9742-3F60AECC30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CCA809D-DCBD-2A92-ACDD-29FC13FA92E5}"/>
              </a:ext>
            </a:extLst>
          </p:cNvPr>
          <p:cNvSpPr/>
          <p:nvPr/>
        </p:nvSpPr>
        <p:spPr>
          <a:xfrm>
            <a:off x="2671018" y="457123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Christop</a:t>
            </a:r>
            <a:endParaRPr lang="de-DE" sz="90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03DB189-1116-8550-84A7-76C5002D5C1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17618" y="4710575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6EE6E47-0C8E-B71A-1078-9EA8485C575F}"/>
              </a:ext>
            </a:extLst>
          </p:cNvPr>
          <p:cNvSpPr/>
          <p:nvPr/>
        </p:nvSpPr>
        <p:spPr>
          <a:xfrm>
            <a:off x="3481243" y="457123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8A1273-8A3A-7774-28E9-DBC49EDBF9CD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3277869" y="4710575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DD7B5F7-C334-EA36-2439-FC0115E1C860}"/>
              </a:ext>
            </a:extLst>
          </p:cNvPr>
          <p:cNvGrpSpPr/>
          <p:nvPr/>
        </p:nvGrpSpPr>
        <p:grpSpPr>
          <a:xfrm>
            <a:off x="1753800" y="4115268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F58BBC1-E411-2071-E42F-C9C7430084F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15068C3-5706-0C8F-F05D-F4E60FD934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5D01517-AB78-4606-2DEC-F40EA39E4398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>
            <a:off x="2093022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9184FF77-C572-950A-B44E-7EB3E543CA92}"/>
              </a:ext>
            </a:extLst>
          </p:cNvPr>
          <p:cNvSpPr/>
          <p:nvPr/>
        </p:nvSpPr>
        <p:spPr>
          <a:xfrm>
            <a:off x="2698030" y="4139449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 </a:t>
            </a:r>
            <a:r>
              <a:rPr lang="de-DE" sz="900" dirty="0" err="1"/>
              <a:t>Christop</a:t>
            </a:r>
            <a:endParaRPr lang="de-DE" sz="900" dirty="0"/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E9AA0413-706F-0925-385F-3BE65536660F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445213" y="4278788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792CCF50-BFC6-6AE3-C79C-EFA1C9D065C8}"/>
              </a:ext>
            </a:extLst>
          </p:cNvPr>
          <p:cNvGrpSpPr/>
          <p:nvPr/>
        </p:nvGrpSpPr>
        <p:grpSpPr>
          <a:xfrm>
            <a:off x="7333651" y="5477744"/>
            <a:ext cx="678443" cy="834156"/>
            <a:chOff x="8508806" y="1088308"/>
            <a:chExt cx="678443" cy="834156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914E3422-C395-5C86-28D2-2DCABB7E67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EA647624-2B78-A9E8-CDCE-BA08B23A57A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96" name="Rechteck: abgerundete Ecken 95">
            <a:extLst>
              <a:ext uri="{FF2B5EF4-FFF2-40B4-BE49-F238E27FC236}">
                <a16:creationId xmlns:a16="http://schemas.microsoft.com/office/drawing/2014/main" id="{2EFC8E5C-E1A6-D437-E8B1-C2C88CD532F3}"/>
              </a:ext>
            </a:extLst>
          </p:cNvPr>
          <p:cNvSpPr/>
          <p:nvPr/>
        </p:nvSpPr>
        <p:spPr>
          <a:xfrm>
            <a:off x="8245346" y="4156774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Christop</a:t>
            </a:r>
            <a:endParaRPr lang="de-DE" sz="900" dirty="0"/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ECEF0D3-73DC-4673-533E-06262FFC4996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7991946" y="4296113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8" name="Rechteck: abgerundete Ecken 97">
            <a:extLst>
              <a:ext uri="{FF2B5EF4-FFF2-40B4-BE49-F238E27FC236}">
                <a16:creationId xmlns:a16="http://schemas.microsoft.com/office/drawing/2014/main" id="{8897E288-E78D-A086-FDF5-6F0FFE94678B}"/>
              </a:ext>
            </a:extLst>
          </p:cNvPr>
          <p:cNvSpPr/>
          <p:nvPr/>
        </p:nvSpPr>
        <p:spPr>
          <a:xfrm>
            <a:off x="9055571" y="4156774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7A580C26-A524-82B3-2886-FD0279452177}"/>
              </a:ext>
            </a:extLst>
          </p:cNvPr>
          <p:cNvCxnSpPr>
            <a:cxnSpLocks/>
            <a:stCxn id="98" idx="1"/>
            <a:endCxn id="96" idx="3"/>
          </p:cNvCxnSpPr>
          <p:nvPr/>
        </p:nvCxnSpPr>
        <p:spPr>
          <a:xfrm flipH="1">
            <a:off x="8852197" y="4296113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D7D86312-D974-C322-1106-8C6B6E3D4648}"/>
              </a:ext>
            </a:extLst>
          </p:cNvPr>
          <p:cNvGrpSpPr/>
          <p:nvPr/>
        </p:nvGrpSpPr>
        <p:grpSpPr>
          <a:xfrm>
            <a:off x="7321264" y="4115268"/>
            <a:ext cx="678443" cy="834156"/>
            <a:chOff x="8508806" y="1088308"/>
            <a:chExt cx="678443" cy="834156"/>
          </a:xfrm>
        </p:grpSpPr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E97885C6-B5D9-DF2A-EFC6-91FB56C1546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D4E4A692-A546-54B5-469E-728CF22E551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1BD927D-E744-C36F-01D8-DDB546A47F75}"/>
              </a:ext>
            </a:extLst>
          </p:cNvPr>
          <p:cNvCxnSpPr>
            <a:cxnSpLocks/>
            <a:stCxn id="101" idx="2"/>
            <a:endCxn id="94" idx="0"/>
          </p:cNvCxnSpPr>
          <p:nvPr/>
        </p:nvCxnSpPr>
        <p:spPr>
          <a:xfrm>
            <a:off x="7660486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9042818D-24A8-6F26-AB71-266A2B5CE290}"/>
              </a:ext>
            </a:extLst>
          </p:cNvPr>
          <p:cNvSpPr/>
          <p:nvPr/>
        </p:nvSpPr>
        <p:spPr>
          <a:xfrm>
            <a:off x="1211599" y="2320046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108" name="Freihandform: Form 107">
            <a:extLst>
              <a:ext uri="{FF2B5EF4-FFF2-40B4-BE49-F238E27FC236}">
                <a16:creationId xmlns:a16="http://schemas.microsoft.com/office/drawing/2014/main" id="{F9E1E057-57D1-3425-ADD3-64EAA59AF6C7}"/>
              </a:ext>
            </a:extLst>
          </p:cNvPr>
          <p:cNvSpPr/>
          <p:nvPr/>
        </p:nvSpPr>
        <p:spPr>
          <a:xfrm>
            <a:off x="6872797" y="2242938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10" name="Grafik 9" descr="Computer mit einfarbiger Füllung">
            <a:extLst>
              <a:ext uri="{FF2B5EF4-FFF2-40B4-BE49-F238E27FC236}">
                <a16:creationId xmlns:a16="http://schemas.microsoft.com/office/drawing/2014/main" id="{A7B59BB3-6328-094C-560F-D9E06DB12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331" y="4178685"/>
            <a:ext cx="914400" cy="914400"/>
          </a:xfrm>
          <a:prstGeom prst="rect">
            <a:avLst/>
          </a:prstGeom>
        </p:spPr>
      </p:pic>
      <p:pic>
        <p:nvPicPr>
          <p:cNvPr id="11" name="Grafik 10" descr="Internet der Dinge mit einfarbiger Füllung">
            <a:extLst>
              <a:ext uri="{FF2B5EF4-FFF2-40B4-BE49-F238E27FC236}">
                <a16:creationId xmlns:a16="http://schemas.microsoft.com/office/drawing/2014/main" id="{A8FFC7B3-BCAC-61E7-C078-D25B37349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3680" y="4150272"/>
            <a:ext cx="914400" cy="914400"/>
          </a:xfrm>
          <a:prstGeom prst="rect">
            <a:avLst/>
          </a:prstGeom>
        </p:spPr>
      </p:pic>
      <p:sp>
        <p:nvSpPr>
          <p:cNvPr id="12" name="Pfeil: nach unten gekrümmt 11">
            <a:extLst>
              <a:ext uri="{FF2B5EF4-FFF2-40B4-BE49-F238E27FC236}">
                <a16:creationId xmlns:a16="http://schemas.microsoft.com/office/drawing/2014/main" id="{AB4ADDF6-9602-A3A5-99B2-FCADB2ACD01C}"/>
              </a:ext>
            </a:extLst>
          </p:cNvPr>
          <p:cNvSpPr/>
          <p:nvPr/>
        </p:nvSpPr>
        <p:spPr>
          <a:xfrm>
            <a:off x="2907721" y="3392334"/>
            <a:ext cx="5749896" cy="738034"/>
          </a:xfrm>
          <a:prstGeom prst="curvedDown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35933E-E561-2543-908F-3657E2138D0D}"/>
              </a:ext>
            </a:extLst>
          </p:cNvPr>
          <p:cNvSpPr txBox="1"/>
          <p:nvPr/>
        </p:nvSpPr>
        <p:spPr>
          <a:xfrm>
            <a:off x="3601388" y="5050746"/>
            <a:ext cx="224227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[branch “</a:t>
            </a:r>
            <a:r>
              <a:rPr lang="en-US" sz="1200" dirty="0" err="1"/>
              <a:t>Christop</a:t>
            </a:r>
            <a:r>
              <a:rPr lang="en-US" sz="1200" dirty="0"/>
              <a:t>"]</a:t>
            </a:r>
          </a:p>
          <a:p>
            <a:r>
              <a:rPr lang="en-US" sz="1200" dirty="0"/>
              <a:t>    remote = origin</a:t>
            </a:r>
          </a:p>
          <a:p>
            <a:r>
              <a:rPr lang="en-US" sz="1200" dirty="0"/>
              <a:t>    merge = refs/heads/</a:t>
            </a:r>
            <a:r>
              <a:rPr lang="en-US" sz="1200" dirty="0" err="1"/>
              <a:t>Christop</a:t>
            </a:r>
            <a:endParaRPr lang="de-DE" sz="1200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C97B278-848E-71F1-00F9-C59DC1585E9D}"/>
              </a:ext>
            </a:extLst>
          </p:cNvPr>
          <p:cNvCxnSpPr>
            <a:cxnSpLocks/>
          </p:cNvCxnSpPr>
          <p:nvPr/>
        </p:nvCxnSpPr>
        <p:spPr>
          <a:xfrm flipV="1">
            <a:off x="3001456" y="4418127"/>
            <a:ext cx="0" cy="16121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212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56CE8-6355-1183-8967-8D31431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 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742F-3FBB-30FB-8ADB-445BBCB9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 einer Änderung: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062874-75D6-9ADA-C96C-B521CC343FEE}"/>
              </a:ext>
            </a:extLst>
          </p:cNvPr>
          <p:cNvGrpSpPr/>
          <p:nvPr/>
        </p:nvGrpSpPr>
        <p:grpSpPr>
          <a:xfrm>
            <a:off x="1766187" y="5477744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C219638-DF30-B375-D22C-E7DC863F369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DF707F4-7DCA-0262-9742-3F60AECC30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CCA809D-DCBD-2A92-ACDD-29FC13FA92E5}"/>
              </a:ext>
            </a:extLst>
          </p:cNvPr>
          <p:cNvSpPr/>
          <p:nvPr/>
        </p:nvSpPr>
        <p:spPr>
          <a:xfrm>
            <a:off x="2698030" y="457934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03DB189-1116-8550-84A7-76C5002D5C1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44630" y="4718685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6EE6E47-0C8E-B71A-1078-9EA8485C575F}"/>
              </a:ext>
            </a:extLst>
          </p:cNvPr>
          <p:cNvSpPr/>
          <p:nvPr/>
        </p:nvSpPr>
        <p:spPr>
          <a:xfrm>
            <a:off x="3508255" y="457934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8A1273-8A3A-7774-28E9-DBC49EDBF9CD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3304881" y="4718685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DD7B5F7-C334-EA36-2439-FC0115E1C860}"/>
              </a:ext>
            </a:extLst>
          </p:cNvPr>
          <p:cNvGrpSpPr/>
          <p:nvPr/>
        </p:nvGrpSpPr>
        <p:grpSpPr>
          <a:xfrm>
            <a:off x="1753800" y="4115268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F58BBC1-E411-2071-E42F-C9C7430084F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15068C3-5706-0C8F-F05D-F4E60FD934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5D01517-AB78-4606-2DEC-F40EA39E4398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>
            <a:off x="2093022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9184FF77-C572-950A-B44E-7EB3E543CA92}"/>
              </a:ext>
            </a:extLst>
          </p:cNvPr>
          <p:cNvSpPr/>
          <p:nvPr/>
        </p:nvSpPr>
        <p:spPr>
          <a:xfrm>
            <a:off x="2698030" y="4139449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E9AA0413-706F-0925-385F-3BE65536660F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445213" y="4278788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792CCF50-BFC6-6AE3-C79C-EFA1C9D065C8}"/>
              </a:ext>
            </a:extLst>
          </p:cNvPr>
          <p:cNvGrpSpPr/>
          <p:nvPr/>
        </p:nvGrpSpPr>
        <p:grpSpPr>
          <a:xfrm>
            <a:off x="7333651" y="5477744"/>
            <a:ext cx="678443" cy="834156"/>
            <a:chOff x="8508806" y="1088308"/>
            <a:chExt cx="678443" cy="834156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914E3422-C395-5C86-28D2-2DCABB7E67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EA647624-2B78-A9E8-CDCE-BA08B23A57A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96" name="Rechteck: abgerundete Ecken 95">
            <a:extLst>
              <a:ext uri="{FF2B5EF4-FFF2-40B4-BE49-F238E27FC236}">
                <a16:creationId xmlns:a16="http://schemas.microsoft.com/office/drawing/2014/main" id="{2EFC8E5C-E1A6-D437-E8B1-C2C88CD532F3}"/>
              </a:ext>
            </a:extLst>
          </p:cNvPr>
          <p:cNvSpPr/>
          <p:nvPr/>
        </p:nvSpPr>
        <p:spPr>
          <a:xfrm>
            <a:off x="8245346" y="4156774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ECEF0D3-73DC-4673-533E-06262FFC4996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7991946" y="4296113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8" name="Rechteck: abgerundete Ecken 97">
            <a:extLst>
              <a:ext uri="{FF2B5EF4-FFF2-40B4-BE49-F238E27FC236}">
                <a16:creationId xmlns:a16="http://schemas.microsoft.com/office/drawing/2014/main" id="{8897E288-E78D-A086-FDF5-6F0FFE94678B}"/>
              </a:ext>
            </a:extLst>
          </p:cNvPr>
          <p:cNvSpPr/>
          <p:nvPr/>
        </p:nvSpPr>
        <p:spPr>
          <a:xfrm>
            <a:off x="9055571" y="4156774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7A580C26-A524-82B3-2886-FD0279452177}"/>
              </a:ext>
            </a:extLst>
          </p:cNvPr>
          <p:cNvCxnSpPr>
            <a:cxnSpLocks/>
            <a:stCxn id="98" idx="1"/>
            <a:endCxn id="96" idx="3"/>
          </p:cNvCxnSpPr>
          <p:nvPr/>
        </p:nvCxnSpPr>
        <p:spPr>
          <a:xfrm flipH="1">
            <a:off x="8852197" y="4296113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D7D86312-D974-C322-1106-8C6B6E3D4648}"/>
              </a:ext>
            </a:extLst>
          </p:cNvPr>
          <p:cNvGrpSpPr/>
          <p:nvPr/>
        </p:nvGrpSpPr>
        <p:grpSpPr>
          <a:xfrm>
            <a:off x="7321264" y="4115268"/>
            <a:ext cx="678443" cy="834156"/>
            <a:chOff x="8508806" y="1088308"/>
            <a:chExt cx="678443" cy="834156"/>
          </a:xfrm>
        </p:grpSpPr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E97885C6-B5D9-DF2A-EFC6-91FB56C1546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D4E4A692-A546-54B5-469E-728CF22E551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1BD927D-E744-C36F-01D8-DDB546A47F75}"/>
              </a:ext>
            </a:extLst>
          </p:cNvPr>
          <p:cNvCxnSpPr>
            <a:cxnSpLocks/>
            <a:stCxn id="101" idx="2"/>
            <a:endCxn id="94" idx="0"/>
          </p:cNvCxnSpPr>
          <p:nvPr/>
        </p:nvCxnSpPr>
        <p:spPr>
          <a:xfrm>
            <a:off x="7660486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9042818D-24A8-6F26-AB71-266A2B5CE290}"/>
              </a:ext>
            </a:extLst>
          </p:cNvPr>
          <p:cNvSpPr/>
          <p:nvPr/>
        </p:nvSpPr>
        <p:spPr>
          <a:xfrm>
            <a:off x="1211599" y="2320046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108" name="Freihandform: Form 107">
            <a:extLst>
              <a:ext uri="{FF2B5EF4-FFF2-40B4-BE49-F238E27FC236}">
                <a16:creationId xmlns:a16="http://schemas.microsoft.com/office/drawing/2014/main" id="{F9E1E057-57D1-3425-ADD3-64EAA59AF6C7}"/>
              </a:ext>
            </a:extLst>
          </p:cNvPr>
          <p:cNvSpPr/>
          <p:nvPr/>
        </p:nvSpPr>
        <p:spPr>
          <a:xfrm>
            <a:off x="6872797" y="2242938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10" name="Grafik 9" descr="Computer mit einfarbiger Füllung">
            <a:extLst>
              <a:ext uri="{FF2B5EF4-FFF2-40B4-BE49-F238E27FC236}">
                <a16:creationId xmlns:a16="http://schemas.microsoft.com/office/drawing/2014/main" id="{A7B59BB3-6328-094C-560F-D9E06DB12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331" y="4178685"/>
            <a:ext cx="914400" cy="914400"/>
          </a:xfrm>
          <a:prstGeom prst="rect">
            <a:avLst/>
          </a:prstGeom>
        </p:spPr>
      </p:pic>
      <p:pic>
        <p:nvPicPr>
          <p:cNvPr id="11" name="Grafik 10" descr="Internet der Dinge mit einfarbiger Füllung">
            <a:extLst>
              <a:ext uri="{FF2B5EF4-FFF2-40B4-BE49-F238E27FC236}">
                <a16:creationId xmlns:a16="http://schemas.microsoft.com/office/drawing/2014/main" id="{A8FFC7B3-BCAC-61E7-C078-D25B37349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3680" y="4150272"/>
            <a:ext cx="914400" cy="914400"/>
          </a:xfrm>
          <a:prstGeom prst="rect">
            <a:avLst/>
          </a:prstGeom>
        </p:spPr>
      </p:pic>
      <p:sp>
        <p:nvSpPr>
          <p:cNvPr id="12" name="Pfeil: nach unten gekrümmt 11">
            <a:extLst>
              <a:ext uri="{FF2B5EF4-FFF2-40B4-BE49-F238E27FC236}">
                <a16:creationId xmlns:a16="http://schemas.microsoft.com/office/drawing/2014/main" id="{AB4ADDF6-9602-A3A5-99B2-FCADB2ACD01C}"/>
              </a:ext>
            </a:extLst>
          </p:cNvPr>
          <p:cNvSpPr/>
          <p:nvPr/>
        </p:nvSpPr>
        <p:spPr>
          <a:xfrm>
            <a:off x="2907721" y="3392334"/>
            <a:ext cx="5749896" cy="738034"/>
          </a:xfrm>
          <a:prstGeom prst="curvedDown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92FA6AE-FD7F-B061-8EFC-97D1ABEE2880}"/>
              </a:ext>
            </a:extLst>
          </p:cNvPr>
          <p:cNvCxnSpPr>
            <a:cxnSpLocks/>
            <a:stCxn id="19" idx="0"/>
            <a:endCxn id="88" idx="2"/>
          </p:cNvCxnSpPr>
          <p:nvPr/>
        </p:nvCxnSpPr>
        <p:spPr>
          <a:xfrm flipV="1">
            <a:off x="3001456" y="4418127"/>
            <a:ext cx="0" cy="16121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535933E-E561-2543-908F-3657E2138D0D}"/>
              </a:ext>
            </a:extLst>
          </p:cNvPr>
          <p:cNvSpPr txBox="1"/>
          <p:nvPr/>
        </p:nvSpPr>
        <p:spPr>
          <a:xfrm>
            <a:off x="4013937" y="3778195"/>
            <a:ext cx="208206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[branch “master"]</a:t>
            </a:r>
          </a:p>
          <a:p>
            <a:r>
              <a:rPr lang="en-US" sz="1200" dirty="0"/>
              <a:t>    remote = origin</a:t>
            </a:r>
          </a:p>
          <a:p>
            <a:r>
              <a:rPr lang="en-US" sz="1200" dirty="0"/>
              <a:t>    merge = refs/heads/master</a:t>
            </a:r>
            <a:endParaRPr lang="de-DE" sz="1200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F9602B5-4D31-7D96-4A94-30D3B0E99E6E}"/>
              </a:ext>
            </a:extLst>
          </p:cNvPr>
          <p:cNvCxnSpPr/>
          <p:nvPr/>
        </p:nvCxnSpPr>
        <p:spPr>
          <a:xfrm flipH="1">
            <a:off x="3060970" y="4418127"/>
            <a:ext cx="952967" cy="80609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7108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56CE8-6355-1183-8967-8D31431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 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742F-3FBB-30FB-8ADB-445BBCB9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eine Änderung, die im </a:t>
            </a:r>
            <a:r>
              <a:rPr lang="de-DE" dirty="0" err="1"/>
              <a:t>Bitbucket</a:t>
            </a:r>
            <a:r>
              <a:rPr lang="de-DE" dirty="0"/>
              <a:t> eingeht. Vor dem git </a:t>
            </a:r>
            <a:r>
              <a:rPr lang="de-DE" dirty="0" err="1"/>
              <a:t>fetch</a:t>
            </a:r>
            <a:r>
              <a:rPr lang="de-DE" dirty="0"/>
              <a:t>: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062874-75D6-9ADA-C96C-B521CC343FEE}"/>
              </a:ext>
            </a:extLst>
          </p:cNvPr>
          <p:cNvGrpSpPr/>
          <p:nvPr/>
        </p:nvGrpSpPr>
        <p:grpSpPr>
          <a:xfrm>
            <a:off x="1766187" y="5477744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C219638-DF30-B375-D22C-E7DC863F369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DF707F4-7DCA-0262-9742-3F60AECC30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CCA809D-DCBD-2A92-ACDD-29FC13FA92E5}"/>
              </a:ext>
            </a:extLst>
          </p:cNvPr>
          <p:cNvSpPr/>
          <p:nvPr/>
        </p:nvSpPr>
        <p:spPr>
          <a:xfrm>
            <a:off x="2698030" y="457934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03DB189-1116-8550-84A7-76C5002D5C1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44630" y="4718685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6EE6E47-0C8E-B71A-1078-9EA8485C575F}"/>
              </a:ext>
            </a:extLst>
          </p:cNvPr>
          <p:cNvSpPr/>
          <p:nvPr/>
        </p:nvSpPr>
        <p:spPr>
          <a:xfrm>
            <a:off x="3508255" y="457934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8A1273-8A3A-7774-28E9-DBC49EDBF9CD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3304881" y="4718685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DD7B5F7-C334-EA36-2439-FC0115E1C860}"/>
              </a:ext>
            </a:extLst>
          </p:cNvPr>
          <p:cNvGrpSpPr/>
          <p:nvPr/>
        </p:nvGrpSpPr>
        <p:grpSpPr>
          <a:xfrm>
            <a:off x="1753800" y="4115268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F58BBC1-E411-2071-E42F-C9C7430084F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15068C3-5706-0C8F-F05D-F4E60FD934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5D01517-AB78-4606-2DEC-F40EA39E4398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>
            <a:off x="2093022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9184FF77-C572-950A-B44E-7EB3E543CA92}"/>
              </a:ext>
            </a:extLst>
          </p:cNvPr>
          <p:cNvSpPr/>
          <p:nvPr/>
        </p:nvSpPr>
        <p:spPr>
          <a:xfrm>
            <a:off x="2671018" y="4215518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E9AA0413-706F-0925-385F-3BE65536660F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418201" y="4354857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A7A4EEC7-F0DA-E8D0-EED0-93FC90BBF041}"/>
              </a:ext>
            </a:extLst>
          </p:cNvPr>
          <p:cNvGrpSpPr/>
          <p:nvPr/>
        </p:nvGrpSpPr>
        <p:grpSpPr>
          <a:xfrm>
            <a:off x="7320681" y="2826149"/>
            <a:ext cx="678443" cy="834156"/>
            <a:chOff x="8508806" y="1088308"/>
            <a:chExt cx="678443" cy="834156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4F92D13B-B2D5-17C0-417B-80544C63E75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BAACDBDE-AF65-A799-9A3E-8A874C34747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792CCF50-BFC6-6AE3-C79C-EFA1C9D065C8}"/>
              </a:ext>
            </a:extLst>
          </p:cNvPr>
          <p:cNvGrpSpPr/>
          <p:nvPr/>
        </p:nvGrpSpPr>
        <p:grpSpPr>
          <a:xfrm>
            <a:off x="7333651" y="5477744"/>
            <a:ext cx="678443" cy="834156"/>
            <a:chOff x="8508806" y="1088308"/>
            <a:chExt cx="678443" cy="834156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914E3422-C395-5C86-28D2-2DCABB7E67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EA647624-2B78-A9E8-CDCE-BA08B23A57A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96" name="Rechteck: abgerundete Ecken 95">
            <a:extLst>
              <a:ext uri="{FF2B5EF4-FFF2-40B4-BE49-F238E27FC236}">
                <a16:creationId xmlns:a16="http://schemas.microsoft.com/office/drawing/2014/main" id="{2EFC8E5C-E1A6-D437-E8B1-C2C88CD532F3}"/>
              </a:ext>
            </a:extLst>
          </p:cNvPr>
          <p:cNvSpPr/>
          <p:nvPr/>
        </p:nvSpPr>
        <p:spPr>
          <a:xfrm>
            <a:off x="8247296" y="3050992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ECEF0D3-73DC-4673-533E-06262FFC4996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7993896" y="3190331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8" name="Rechteck: abgerundete Ecken 97">
            <a:extLst>
              <a:ext uri="{FF2B5EF4-FFF2-40B4-BE49-F238E27FC236}">
                <a16:creationId xmlns:a16="http://schemas.microsoft.com/office/drawing/2014/main" id="{8897E288-E78D-A086-FDF5-6F0FFE94678B}"/>
              </a:ext>
            </a:extLst>
          </p:cNvPr>
          <p:cNvSpPr/>
          <p:nvPr/>
        </p:nvSpPr>
        <p:spPr>
          <a:xfrm>
            <a:off x="9057521" y="3050992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7A580C26-A524-82B3-2886-FD0279452177}"/>
              </a:ext>
            </a:extLst>
          </p:cNvPr>
          <p:cNvCxnSpPr>
            <a:cxnSpLocks/>
            <a:stCxn id="98" idx="1"/>
            <a:endCxn id="96" idx="3"/>
          </p:cNvCxnSpPr>
          <p:nvPr/>
        </p:nvCxnSpPr>
        <p:spPr>
          <a:xfrm flipH="1">
            <a:off x="8854147" y="3190331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D7D86312-D974-C322-1106-8C6B6E3D4648}"/>
              </a:ext>
            </a:extLst>
          </p:cNvPr>
          <p:cNvGrpSpPr/>
          <p:nvPr/>
        </p:nvGrpSpPr>
        <p:grpSpPr>
          <a:xfrm>
            <a:off x="7321264" y="4115268"/>
            <a:ext cx="678443" cy="834156"/>
            <a:chOff x="8508806" y="1088308"/>
            <a:chExt cx="678443" cy="834156"/>
          </a:xfrm>
        </p:grpSpPr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E97885C6-B5D9-DF2A-EFC6-91FB56C1546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D4E4A692-A546-54B5-469E-728CF22E551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1BD927D-E744-C36F-01D8-DDB546A47F75}"/>
              </a:ext>
            </a:extLst>
          </p:cNvPr>
          <p:cNvCxnSpPr>
            <a:cxnSpLocks/>
            <a:stCxn id="101" idx="2"/>
            <a:endCxn id="94" idx="0"/>
          </p:cNvCxnSpPr>
          <p:nvPr/>
        </p:nvCxnSpPr>
        <p:spPr>
          <a:xfrm>
            <a:off x="7660486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965091C0-F0B1-D64A-ADB5-7B7EE35330D9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659903" y="3660305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9042818D-24A8-6F26-AB71-266A2B5CE290}"/>
              </a:ext>
            </a:extLst>
          </p:cNvPr>
          <p:cNvSpPr/>
          <p:nvPr/>
        </p:nvSpPr>
        <p:spPr>
          <a:xfrm>
            <a:off x="1211599" y="2320046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108" name="Freihandform: Form 107">
            <a:extLst>
              <a:ext uri="{FF2B5EF4-FFF2-40B4-BE49-F238E27FC236}">
                <a16:creationId xmlns:a16="http://schemas.microsoft.com/office/drawing/2014/main" id="{F9E1E057-57D1-3425-ADD3-64EAA59AF6C7}"/>
              </a:ext>
            </a:extLst>
          </p:cNvPr>
          <p:cNvSpPr/>
          <p:nvPr/>
        </p:nvSpPr>
        <p:spPr>
          <a:xfrm>
            <a:off x="6872797" y="2242938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4" name="Grafik 3" descr="Computer mit einfarbiger Füllung">
            <a:extLst>
              <a:ext uri="{FF2B5EF4-FFF2-40B4-BE49-F238E27FC236}">
                <a16:creationId xmlns:a16="http://schemas.microsoft.com/office/drawing/2014/main" id="{8CA00874-5180-3B18-607C-990DB2A8E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331" y="4178685"/>
            <a:ext cx="914400" cy="914400"/>
          </a:xfrm>
          <a:prstGeom prst="rect">
            <a:avLst/>
          </a:prstGeom>
        </p:spPr>
      </p:pic>
      <p:pic>
        <p:nvPicPr>
          <p:cNvPr id="5" name="Grafik 4" descr="Internet der Dinge mit einfarbiger Füllung">
            <a:extLst>
              <a:ext uri="{FF2B5EF4-FFF2-40B4-BE49-F238E27FC236}">
                <a16:creationId xmlns:a16="http://schemas.microsoft.com/office/drawing/2014/main" id="{0CD09766-B8D9-1458-31C0-F7F070B20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3680" y="4150272"/>
            <a:ext cx="914400" cy="914400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BD5181C-3524-775B-C2F2-22519140FB0C}"/>
              </a:ext>
            </a:extLst>
          </p:cNvPr>
          <p:cNvSpPr/>
          <p:nvPr/>
        </p:nvSpPr>
        <p:spPr>
          <a:xfrm>
            <a:off x="9153423" y="4208430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E3CBFE0-8627-E15C-24C1-1DF46A1D28F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880340" y="4347769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A6FFE3E-2F25-DDBB-A059-DAC3BB291CC3}"/>
              </a:ext>
            </a:extLst>
          </p:cNvPr>
          <p:cNvSpPr/>
          <p:nvPr/>
        </p:nvSpPr>
        <p:spPr>
          <a:xfrm>
            <a:off x="8244903" y="4227484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err="1">
                <a:solidFill>
                  <a:schemeClr val="bg1">
                    <a:lumMod val="75000"/>
                  </a:schemeClr>
                </a:solidFill>
              </a:rPr>
              <a:t>master</a:t>
            </a:r>
            <a:endParaRPr lang="de-DE" sz="9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69E4239-4206-F82C-F967-7D13E232077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988974" y="4366823"/>
            <a:ext cx="255929" cy="57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Pfeil: nach unten gekrümmt 12">
            <a:extLst>
              <a:ext uri="{FF2B5EF4-FFF2-40B4-BE49-F238E27FC236}">
                <a16:creationId xmlns:a16="http://schemas.microsoft.com/office/drawing/2014/main" id="{50D4AA23-C8A6-F6AC-97D8-C0E16D5EE867}"/>
              </a:ext>
            </a:extLst>
          </p:cNvPr>
          <p:cNvSpPr/>
          <p:nvPr/>
        </p:nvSpPr>
        <p:spPr>
          <a:xfrm>
            <a:off x="2922061" y="3470396"/>
            <a:ext cx="5749896" cy="738034"/>
          </a:xfrm>
          <a:prstGeom prst="curvedDown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26FD691-148E-ECCC-3A31-928252A459BF}"/>
              </a:ext>
            </a:extLst>
          </p:cNvPr>
          <p:cNvCxnSpPr>
            <a:cxnSpLocks/>
          </p:cNvCxnSpPr>
          <p:nvPr/>
        </p:nvCxnSpPr>
        <p:spPr>
          <a:xfrm flipV="1">
            <a:off x="3001456" y="4418127"/>
            <a:ext cx="0" cy="16121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4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ihandform: Form 138">
            <a:extLst>
              <a:ext uri="{FF2B5EF4-FFF2-40B4-BE49-F238E27FC236}">
                <a16:creationId xmlns:a16="http://schemas.microsoft.com/office/drawing/2014/main" id="{74B5789C-426F-9601-901F-18F97A580697}"/>
              </a:ext>
            </a:extLst>
          </p:cNvPr>
          <p:cNvSpPr/>
          <p:nvPr/>
        </p:nvSpPr>
        <p:spPr>
          <a:xfrm>
            <a:off x="821573" y="1567985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Working Tree</a:t>
            </a:r>
          </a:p>
        </p:txBody>
      </p:sp>
      <p:sp>
        <p:nvSpPr>
          <p:cNvPr id="140" name="Freihandform: Form 139">
            <a:extLst>
              <a:ext uri="{FF2B5EF4-FFF2-40B4-BE49-F238E27FC236}">
                <a16:creationId xmlns:a16="http://schemas.microsoft.com/office/drawing/2014/main" id="{733BADC0-1667-EC66-333B-222AF80E97B8}"/>
              </a:ext>
            </a:extLst>
          </p:cNvPr>
          <p:cNvSpPr/>
          <p:nvPr/>
        </p:nvSpPr>
        <p:spPr>
          <a:xfrm>
            <a:off x="4314880" y="1508792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/>
              <a:t>Index / Staging Area</a:t>
            </a:r>
          </a:p>
        </p:txBody>
      </p:sp>
      <p:sp>
        <p:nvSpPr>
          <p:cNvPr id="141" name="Freihandform: Form 140">
            <a:extLst>
              <a:ext uri="{FF2B5EF4-FFF2-40B4-BE49-F238E27FC236}">
                <a16:creationId xmlns:a16="http://schemas.microsoft.com/office/drawing/2014/main" id="{009B7A6C-8701-F248-F056-F391B8526F86}"/>
              </a:ext>
            </a:extLst>
          </p:cNvPr>
          <p:cNvSpPr/>
          <p:nvPr/>
        </p:nvSpPr>
        <p:spPr>
          <a:xfrm>
            <a:off x="8039067" y="1483659"/>
            <a:ext cx="2595661" cy="3856916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/>
              <a:t>Repository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A3298-7607-BFB1-B62F-0A32E6FB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Anfang ist alles leer</a:t>
            </a:r>
          </a:p>
        </p:txBody>
      </p:sp>
    </p:spTree>
    <p:extLst>
      <p:ext uri="{BB962C8B-B14F-4D97-AF65-F5344CB8AC3E}">
        <p14:creationId xmlns:p14="http://schemas.microsoft.com/office/powerpoint/2010/main" val="36626832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56CE8-6355-1183-8967-8D31431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 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742F-3FBB-30FB-8ADB-445BBCB9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 dem git </a:t>
            </a:r>
            <a:r>
              <a:rPr lang="de-DE" dirty="0" err="1"/>
              <a:t>fetch</a:t>
            </a:r>
            <a:r>
              <a:rPr lang="de-DE" dirty="0"/>
              <a:t>: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40DB95F-0964-48A0-17B8-25FD632CC6C4}"/>
              </a:ext>
            </a:extLst>
          </p:cNvPr>
          <p:cNvGrpSpPr/>
          <p:nvPr/>
        </p:nvGrpSpPr>
        <p:grpSpPr>
          <a:xfrm>
            <a:off x="1753217" y="2826149"/>
            <a:ext cx="678443" cy="834156"/>
            <a:chOff x="8508806" y="1088308"/>
            <a:chExt cx="678443" cy="834156"/>
          </a:xfrm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192A1B8-B76B-4920-01B3-3A27057A0CF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701F601-6B02-6EF4-6B8A-39B5B6A52CDD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062874-75D6-9ADA-C96C-B521CC343FEE}"/>
              </a:ext>
            </a:extLst>
          </p:cNvPr>
          <p:cNvGrpSpPr/>
          <p:nvPr/>
        </p:nvGrpSpPr>
        <p:grpSpPr>
          <a:xfrm>
            <a:off x="1766187" y="5477744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C219638-DF30-B375-D22C-E7DC863F369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DF707F4-7DCA-0262-9742-3F60AECC30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DD7B5F7-C334-EA36-2439-FC0115E1C860}"/>
              </a:ext>
            </a:extLst>
          </p:cNvPr>
          <p:cNvGrpSpPr/>
          <p:nvPr/>
        </p:nvGrpSpPr>
        <p:grpSpPr>
          <a:xfrm>
            <a:off x="1753800" y="4115268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F58BBC1-E411-2071-E42F-C9C7430084F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15068C3-5706-0C8F-F05D-F4E60FD934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5D01517-AB78-4606-2DEC-F40EA39E4398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>
            <a:off x="2093022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54D86E7-7846-0D54-ACAD-D08B41EDB30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092439" y="3660305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9184FF77-C572-950A-B44E-7EB3E543CA92}"/>
              </a:ext>
            </a:extLst>
          </p:cNvPr>
          <p:cNvSpPr/>
          <p:nvPr/>
        </p:nvSpPr>
        <p:spPr>
          <a:xfrm>
            <a:off x="2698030" y="3050992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E9AA0413-706F-0925-385F-3BE65536660F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445213" y="3190331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A7A4EEC7-F0DA-E8D0-EED0-93FC90BBF041}"/>
              </a:ext>
            </a:extLst>
          </p:cNvPr>
          <p:cNvGrpSpPr/>
          <p:nvPr/>
        </p:nvGrpSpPr>
        <p:grpSpPr>
          <a:xfrm>
            <a:off x="7320681" y="2826149"/>
            <a:ext cx="678443" cy="834156"/>
            <a:chOff x="8508806" y="1088308"/>
            <a:chExt cx="678443" cy="834156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4F92D13B-B2D5-17C0-417B-80544C63E75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BAACDBDE-AF65-A799-9A3E-8A874C34747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792CCF50-BFC6-6AE3-C79C-EFA1C9D065C8}"/>
              </a:ext>
            </a:extLst>
          </p:cNvPr>
          <p:cNvGrpSpPr/>
          <p:nvPr/>
        </p:nvGrpSpPr>
        <p:grpSpPr>
          <a:xfrm>
            <a:off x="7333651" y="5477744"/>
            <a:ext cx="678443" cy="834156"/>
            <a:chOff x="8508806" y="1088308"/>
            <a:chExt cx="678443" cy="834156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914E3422-C395-5C86-28D2-2DCABB7E67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EA647624-2B78-A9E8-CDCE-BA08B23A57A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96" name="Rechteck: abgerundete Ecken 95">
            <a:extLst>
              <a:ext uri="{FF2B5EF4-FFF2-40B4-BE49-F238E27FC236}">
                <a16:creationId xmlns:a16="http://schemas.microsoft.com/office/drawing/2014/main" id="{2EFC8E5C-E1A6-D437-E8B1-C2C88CD532F3}"/>
              </a:ext>
            </a:extLst>
          </p:cNvPr>
          <p:cNvSpPr/>
          <p:nvPr/>
        </p:nvSpPr>
        <p:spPr>
          <a:xfrm>
            <a:off x="8247296" y="3050992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ECEF0D3-73DC-4673-533E-06262FFC4996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7993896" y="3190331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8" name="Rechteck: abgerundete Ecken 97">
            <a:extLst>
              <a:ext uri="{FF2B5EF4-FFF2-40B4-BE49-F238E27FC236}">
                <a16:creationId xmlns:a16="http://schemas.microsoft.com/office/drawing/2014/main" id="{8897E288-E78D-A086-FDF5-6F0FFE94678B}"/>
              </a:ext>
            </a:extLst>
          </p:cNvPr>
          <p:cNvSpPr/>
          <p:nvPr/>
        </p:nvSpPr>
        <p:spPr>
          <a:xfrm>
            <a:off x="9057521" y="3050992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7A580C26-A524-82B3-2886-FD0279452177}"/>
              </a:ext>
            </a:extLst>
          </p:cNvPr>
          <p:cNvCxnSpPr>
            <a:cxnSpLocks/>
            <a:stCxn id="98" idx="1"/>
            <a:endCxn id="96" idx="3"/>
          </p:cNvCxnSpPr>
          <p:nvPr/>
        </p:nvCxnSpPr>
        <p:spPr>
          <a:xfrm flipH="1">
            <a:off x="8854147" y="3190331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D7D86312-D974-C322-1106-8C6B6E3D4648}"/>
              </a:ext>
            </a:extLst>
          </p:cNvPr>
          <p:cNvGrpSpPr/>
          <p:nvPr/>
        </p:nvGrpSpPr>
        <p:grpSpPr>
          <a:xfrm>
            <a:off x="7321264" y="4115268"/>
            <a:ext cx="678443" cy="834156"/>
            <a:chOff x="8508806" y="1088308"/>
            <a:chExt cx="678443" cy="834156"/>
          </a:xfrm>
        </p:grpSpPr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E97885C6-B5D9-DF2A-EFC6-91FB56C1546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D4E4A692-A546-54B5-469E-728CF22E551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1BD927D-E744-C36F-01D8-DDB546A47F75}"/>
              </a:ext>
            </a:extLst>
          </p:cNvPr>
          <p:cNvCxnSpPr>
            <a:cxnSpLocks/>
            <a:stCxn id="101" idx="2"/>
            <a:endCxn id="94" idx="0"/>
          </p:cNvCxnSpPr>
          <p:nvPr/>
        </p:nvCxnSpPr>
        <p:spPr>
          <a:xfrm>
            <a:off x="7660486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965091C0-F0B1-D64A-ADB5-7B7EE35330D9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659903" y="3660305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9042818D-24A8-6F26-AB71-266A2B5CE290}"/>
              </a:ext>
            </a:extLst>
          </p:cNvPr>
          <p:cNvSpPr/>
          <p:nvPr/>
        </p:nvSpPr>
        <p:spPr>
          <a:xfrm>
            <a:off x="1211599" y="2320046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108" name="Freihandform: Form 107">
            <a:extLst>
              <a:ext uri="{FF2B5EF4-FFF2-40B4-BE49-F238E27FC236}">
                <a16:creationId xmlns:a16="http://schemas.microsoft.com/office/drawing/2014/main" id="{F9E1E057-57D1-3425-ADD3-64EAA59AF6C7}"/>
              </a:ext>
            </a:extLst>
          </p:cNvPr>
          <p:cNvSpPr/>
          <p:nvPr/>
        </p:nvSpPr>
        <p:spPr>
          <a:xfrm>
            <a:off x="6872797" y="2242938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109" name="Grafik 108" descr="Computer mit einfarbiger Füllung">
            <a:extLst>
              <a:ext uri="{FF2B5EF4-FFF2-40B4-BE49-F238E27FC236}">
                <a16:creationId xmlns:a16="http://schemas.microsoft.com/office/drawing/2014/main" id="{4CC0BDFE-7635-1E5D-7653-0C5785B9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331" y="4178685"/>
            <a:ext cx="914400" cy="914400"/>
          </a:xfrm>
          <a:prstGeom prst="rect">
            <a:avLst/>
          </a:prstGeom>
        </p:spPr>
      </p:pic>
      <p:pic>
        <p:nvPicPr>
          <p:cNvPr id="110" name="Grafik 109" descr="Internet der Dinge mit einfarbiger Füllung">
            <a:extLst>
              <a:ext uri="{FF2B5EF4-FFF2-40B4-BE49-F238E27FC236}">
                <a16:creationId xmlns:a16="http://schemas.microsoft.com/office/drawing/2014/main" id="{7604E4F1-0408-578B-E011-7C84E37B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3680" y="4150272"/>
            <a:ext cx="914400" cy="914400"/>
          </a:xfrm>
          <a:prstGeom prst="rect">
            <a:avLst/>
          </a:prstGeom>
        </p:spPr>
      </p:pic>
      <p:sp>
        <p:nvSpPr>
          <p:cNvPr id="111" name="Pfeil: nach unten gekrümmt 110">
            <a:extLst>
              <a:ext uri="{FF2B5EF4-FFF2-40B4-BE49-F238E27FC236}">
                <a16:creationId xmlns:a16="http://schemas.microsoft.com/office/drawing/2014/main" id="{BA216CE7-44A5-98C1-1203-77ADD6EB1B31}"/>
              </a:ext>
            </a:extLst>
          </p:cNvPr>
          <p:cNvSpPr/>
          <p:nvPr/>
        </p:nvSpPr>
        <p:spPr>
          <a:xfrm>
            <a:off x="2907721" y="2316502"/>
            <a:ext cx="5749896" cy="738034"/>
          </a:xfrm>
          <a:prstGeom prst="curvedDown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5" name="Rechteck: abgerundete Ecken 114">
            <a:extLst>
              <a:ext uri="{FF2B5EF4-FFF2-40B4-BE49-F238E27FC236}">
                <a16:creationId xmlns:a16="http://schemas.microsoft.com/office/drawing/2014/main" id="{6ED72823-C444-C656-6A43-0A952296A261}"/>
              </a:ext>
            </a:extLst>
          </p:cNvPr>
          <p:cNvSpPr/>
          <p:nvPr/>
        </p:nvSpPr>
        <p:spPr>
          <a:xfrm>
            <a:off x="2698030" y="457934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93980911-EF54-BBC7-1938-30B5A9BB5D11}"/>
              </a:ext>
            </a:extLst>
          </p:cNvPr>
          <p:cNvCxnSpPr>
            <a:cxnSpLocks/>
            <a:stCxn id="115" idx="1"/>
          </p:cNvCxnSpPr>
          <p:nvPr/>
        </p:nvCxnSpPr>
        <p:spPr>
          <a:xfrm flipH="1">
            <a:off x="2444630" y="4718685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BD9C9D2B-AB56-B355-59EB-8B581F80B45F}"/>
              </a:ext>
            </a:extLst>
          </p:cNvPr>
          <p:cNvSpPr/>
          <p:nvPr/>
        </p:nvSpPr>
        <p:spPr>
          <a:xfrm>
            <a:off x="3508255" y="457934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D489CEED-C21E-4F6B-F833-08BCB4DDB225}"/>
              </a:ext>
            </a:extLst>
          </p:cNvPr>
          <p:cNvCxnSpPr>
            <a:cxnSpLocks/>
            <a:stCxn id="117" idx="1"/>
            <a:endCxn id="115" idx="3"/>
          </p:cNvCxnSpPr>
          <p:nvPr/>
        </p:nvCxnSpPr>
        <p:spPr>
          <a:xfrm flipH="1">
            <a:off x="3304881" y="4718685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9" name="Rechteck: abgerundete Ecken 118">
            <a:extLst>
              <a:ext uri="{FF2B5EF4-FFF2-40B4-BE49-F238E27FC236}">
                <a16:creationId xmlns:a16="http://schemas.microsoft.com/office/drawing/2014/main" id="{8357DC80-9ECE-9693-72DF-D8EE3CFA8A64}"/>
              </a:ext>
            </a:extLst>
          </p:cNvPr>
          <p:cNvSpPr/>
          <p:nvPr/>
        </p:nvSpPr>
        <p:spPr>
          <a:xfrm>
            <a:off x="2698030" y="4178685"/>
            <a:ext cx="606851" cy="278678"/>
          </a:xfrm>
          <a:prstGeom prst="roundRect">
            <a:avLst/>
          </a:prstGeom>
          <a:ln>
            <a:solidFill>
              <a:srgbClr val="FF0000">
                <a:alpha val="36000"/>
              </a:srgb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origin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/master</a:t>
            </a:r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1FBBEA87-C3C1-3265-4FB5-242775860422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2445213" y="4318024"/>
            <a:ext cx="252817" cy="69"/>
          </a:xfrm>
          <a:prstGeom prst="straightConnector1">
            <a:avLst/>
          </a:prstGeom>
          <a:ln w="12700">
            <a:solidFill>
              <a:srgbClr val="FF0000">
                <a:alpha val="36000"/>
              </a:srgb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A2EA8A1B-3D69-9950-7185-4D850B115B78}"/>
              </a:ext>
            </a:extLst>
          </p:cNvPr>
          <p:cNvCxnSpPr>
            <a:cxnSpLocks/>
            <a:endCxn id="88" idx="2"/>
          </p:cNvCxnSpPr>
          <p:nvPr/>
        </p:nvCxnSpPr>
        <p:spPr>
          <a:xfrm flipV="1">
            <a:off x="3001456" y="3329670"/>
            <a:ext cx="0" cy="124967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6576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56CE8-6355-1183-8967-8D31431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 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B742F-3FBB-30FB-8ADB-445BBCB92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 dem git pull:</a:t>
            </a:r>
            <a:endParaRPr lang="de-DE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40DB95F-0964-48A0-17B8-25FD632CC6C4}"/>
              </a:ext>
            </a:extLst>
          </p:cNvPr>
          <p:cNvGrpSpPr/>
          <p:nvPr/>
        </p:nvGrpSpPr>
        <p:grpSpPr>
          <a:xfrm>
            <a:off x="1753217" y="2826149"/>
            <a:ext cx="678443" cy="834156"/>
            <a:chOff x="8508806" y="1088308"/>
            <a:chExt cx="678443" cy="834156"/>
          </a:xfrm>
          <a:effectLst/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192A1B8-B76B-4920-01B3-3A27057A0CF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701F601-6B02-6EF4-6B8A-39B5B6A52CDD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062874-75D6-9ADA-C96C-B521CC343FEE}"/>
              </a:ext>
            </a:extLst>
          </p:cNvPr>
          <p:cNvGrpSpPr/>
          <p:nvPr/>
        </p:nvGrpSpPr>
        <p:grpSpPr>
          <a:xfrm>
            <a:off x="1766187" y="5477744"/>
            <a:ext cx="678443" cy="834156"/>
            <a:chOff x="8508806" y="1088308"/>
            <a:chExt cx="678443" cy="83415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C219638-DF30-B375-D22C-E7DC863F369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DF707F4-7DCA-0262-9742-3F60AECC30D8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DD7B5F7-C334-EA36-2439-FC0115E1C860}"/>
              </a:ext>
            </a:extLst>
          </p:cNvPr>
          <p:cNvGrpSpPr/>
          <p:nvPr/>
        </p:nvGrpSpPr>
        <p:grpSpPr>
          <a:xfrm>
            <a:off x="1753800" y="4115268"/>
            <a:ext cx="678443" cy="834156"/>
            <a:chOff x="8508806" y="1088308"/>
            <a:chExt cx="678443" cy="83415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F58BBC1-E411-2071-E42F-C9C7430084F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15068C3-5706-0C8F-F05D-F4E60FD934E6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5D01517-AB78-4606-2DEC-F40EA39E4398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>
            <a:off x="2093022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54D86E7-7846-0D54-ACAD-D08B41EDB30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092439" y="3660305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9184FF77-C572-950A-B44E-7EB3E543CA92}"/>
              </a:ext>
            </a:extLst>
          </p:cNvPr>
          <p:cNvSpPr/>
          <p:nvPr/>
        </p:nvSpPr>
        <p:spPr>
          <a:xfrm>
            <a:off x="2698030" y="2895352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E9AA0413-706F-0925-385F-3BE65536660F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2445213" y="3034691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A7A4EEC7-F0DA-E8D0-EED0-93FC90BBF041}"/>
              </a:ext>
            </a:extLst>
          </p:cNvPr>
          <p:cNvGrpSpPr/>
          <p:nvPr/>
        </p:nvGrpSpPr>
        <p:grpSpPr>
          <a:xfrm>
            <a:off x="7320681" y="2826149"/>
            <a:ext cx="678443" cy="834156"/>
            <a:chOff x="8508806" y="1088308"/>
            <a:chExt cx="678443" cy="834156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4F92D13B-B2D5-17C0-417B-80544C63E75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BAACDBDE-AF65-A799-9A3E-8A874C347475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792CCF50-BFC6-6AE3-C79C-EFA1C9D065C8}"/>
              </a:ext>
            </a:extLst>
          </p:cNvPr>
          <p:cNvGrpSpPr/>
          <p:nvPr/>
        </p:nvGrpSpPr>
        <p:grpSpPr>
          <a:xfrm>
            <a:off x="7333651" y="5477744"/>
            <a:ext cx="678443" cy="834156"/>
            <a:chOff x="8508806" y="1088308"/>
            <a:chExt cx="678443" cy="834156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914E3422-C395-5C86-28D2-2DCABB7E6716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EA647624-2B78-A9E8-CDCE-BA08B23A57A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96" name="Rechteck: abgerundete Ecken 95">
            <a:extLst>
              <a:ext uri="{FF2B5EF4-FFF2-40B4-BE49-F238E27FC236}">
                <a16:creationId xmlns:a16="http://schemas.microsoft.com/office/drawing/2014/main" id="{2EFC8E5C-E1A6-D437-E8B1-C2C88CD532F3}"/>
              </a:ext>
            </a:extLst>
          </p:cNvPr>
          <p:cNvSpPr/>
          <p:nvPr/>
        </p:nvSpPr>
        <p:spPr>
          <a:xfrm>
            <a:off x="8247296" y="2895352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FECEF0D3-73DC-4673-533E-06262FFC4996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7993896" y="3034691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8" name="Rechteck: abgerundete Ecken 97">
            <a:extLst>
              <a:ext uri="{FF2B5EF4-FFF2-40B4-BE49-F238E27FC236}">
                <a16:creationId xmlns:a16="http://schemas.microsoft.com/office/drawing/2014/main" id="{8897E288-E78D-A086-FDF5-6F0FFE94678B}"/>
              </a:ext>
            </a:extLst>
          </p:cNvPr>
          <p:cNvSpPr/>
          <p:nvPr/>
        </p:nvSpPr>
        <p:spPr>
          <a:xfrm>
            <a:off x="9057521" y="2895352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7A580C26-A524-82B3-2886-FD0279452177}"/>
              </a:ext>
            </a:extLst>
          </p:cNvPr>
          <p:cNvCxnSpPr>
            <a:cxnSpLocks/>
            <a:stCxn id="98" idx="1"/>
            <a:endCxn id="96" idx="3"/>
          </p:cNvCxnSpPr>
          <p:nvPr/>
        </p:nvCxnSpPr>
        <p:spPr>
          <a:xfrm flipH="1">
            <a:off x="8854147" y="3034691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D7D86312-D974-C322-1106-8C6B6E3D4648}"/>
              </a:ext>
            </a:extLst>
          </p:cNvPr>
          <p:cNvGrpSpPr/>
          <p:nvPr/>
        </p:nvGrpSpPr>
        <p:grpSpPr>
          <a:xfrm>
            <a:off x="7321264" y="4115268"/>
            <a:ext cx="678443" cy="834156"/>
            <a:chOff x="8508806" y="1088308"/>
            <a:chExt cx="678443" cy="834156"/>
          </a:xfrm>
        </p:grpSpPr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E97885C6-B5D9-DF2A-EFC6-91FB56C15464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D4E4A692-A546-54B5-469E-728CF22E5519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E1BD927D-E744-C36F-01D8-DDB546A47F75}"/>
              </a:ext>
            </a:extLst>
          </p:cNvPr>
          <p:cNvCxnSpPr>
            <a:cxnSpLocks/>
            <a:stCxn id="101" idx="2"/>
            <a:endCxn id="94" idx="0"/>
          </p:cNvCxnSpPr>
          <p:nvPr/>
        </p:nvCxnSpPr>
        <p:spPr>
          <a:xfrm>
            <a:off x="7660486" y="4949424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965091C0-F0B1-D64A-ADB5-7B7EE35330D9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7659903" y="3660305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9042818D-24A8-6F26-AB71-266A2B5CE290}"/>
              </a:ext>
            </a:extLst>
          </p:cNvPr>
          <p:cNvSpPr/>
          <p:nvPr/>
        </p:nvSpPr>
        <p:spPr>
          <a:xfrm>
            <a:off x="1211599" y="2320046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108" name="Freihandform: Form 107">
            <a:extLst>
              <a:ext uri="{FF2B5EF4-FFF2-40B4-BE49-F238E27FC236}">
                <a16:creationId xmlns:a16="http://schemas.microsoft.com/office/drawing/2014/main" id="{F9E1E057-57D1-3425-ADD3-64EAA59AF6C7}"/>
              </a:ext>
            </a:extLst>
          </p:cNvPr>
          <p:cNvSpPr/>
          <p:nvPr/>
        </p:nvSpPr>
        <p:spPr>
          <a:xfrm>
            <a:off x="6872797" y="2242938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109" name="Grafik 108" descr="Computer mit einfarbiger Füllung">
            <a:extLst>
              <a:ext uri="{FF2B5EF4-FFF2-40B4-BE49-F238E27FC236}">
                <a16:creationId xmlns:a16="http://schemas.microsoft.com/office/drawing/2014/main" id="{4CC0BDFE-7635-1E5D-7653-0C5785B9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331" y="4178685"/>
            <a:ext cx="914400" cy="914400"/>
          </a:xfrm>
          <a:prstGeom prst="rect">
            <a:avLst/>
          </a:prstGeom>
        </p:spPr>
      </p:pic>
      <p:pic>
        <p:nvPicPr>
          <p:cNvPr id="110" name="Grafik 109" descr="Internet der Dinge mit einfarbiger Füllung">
            <a:extLst>
              <a:ext uri="{FF2B5EF4-FFF2-40B4-BE49-F238E27FC236}">
                <a16:creationId xmlns:a16="http://schemas.microsoft.com/office/drawing/2014/main" id="{7604E4F1-0408-578B-E011-7C84E37B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3680" y="4150272"/>
            <a:ext cx="914400" cy="914400"/>
          </a:xfrm>
          <a:prstGeom prst="rect">
            <a:avLst/>
          </a:prstGeom>
        </p:spPr>
      </p:pic>
      <p:sp>
        <p:nvSpPr>
          <p:cNvPr id="111" name="Pfeil: nach unten gekrümmt 110">
            <a:extLst>
              <a:ext uri="{FF2B5EF4-FFF2-40B4-BE49-F238E27FC236}">
                <a16:creationId xmlns:a16="http://schemas.microsoft.com/office/drawing/2014/main" id="{BA216CE7-44A5-98C1-1203-77ADD6EB1B31}"/>
              </a:ext>
            </a:extLst>
          </p:cNvPr>
          <p:cNvSpPr/>
          <p:nvPr/>
        </p:nvSpPr>
        <p:spPr>
          <a:xfrm>
            <a:off x="2907721" y="2160862"/>
            <a:ext cx="5749896" cy="738034"/>
          </a:xfrm>
          <a:prstGeom prst="curvedDown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93980911-EF54-BBC7-1938-30B5A9BB5D11}"/>
              </a:ext>
            </a:extLst>
          </p:cNvPr>
          <p:cNvCxnSpPr>
            <a:cxnSpLocks/>
            <a:stCxn id="115" idx="1"/>
          </p:cNvCxnSpPr>
          <p:nvPr/>
        </p:nvCxnSpPr>
        <p:spPr>
          <a:xfrm flipH="1">
            <a:off x="2444630" y="3568339"/>
            <a:ext cx="253400" cy="0"/>
          </a:xfrm>
          <a:prstGeom prst="straightConnector1">
            <a:avLst/>
          </a:prstGeom>
          <a:ln w="12700"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D489CEED-C21E-4F6B-F833-08BCB4DDB225}"/>
              </a:ext>
            </a:extLst>
          </p:cNvPr>
          <p:cNvCxnSpPr>
            <a:cxnSpLocks/>
            <a:stCxn id="117" idx="1"/>
            <a:endCxn id="115" idx="3"/>
          </p:cNvCxnSpPr>
          <p:nvPr/>
        </p:nvCxnSpPr>
        <p:spPr>
          <a:xfrm flipH="1">
            <a:off x="3304881" y="3568339"/>
            <a:ext cx="203374" cy="0"/>
          </a:xfrm>
          <a:prstGeom prst="straightConnector1">
            <a:avLst/>
          </a:prstGeom>
          <a:ln w="12700"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2F68183-7C56-0B98-25BB-7CFC60961DD5}"/>
              </a:ext>
            </a:extLst>
          </p:cNvPr>
          <p:cNvCxnSpPr>
            <a:cxnSpLocks/>
            <a:stCxn id="115" idx="0"/>
            <a:endCxn id="88" idx="2"/>
          </p:cNvCxnSpPr>
          <p:nvPr/>
        </p:nvCxnSpPr>
        <p:spPr>
          <a:xfrm flipV="1">
            <a:off x="3001456" y="3174030"/>
            <a:ext cx="0" cy="25497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1BF3F40-3208-7099-70CC-C944739690BB}"/>
              </a:ext>
            </a:extLst>
          </p:cNvPr>
          <p:cNvSpPr/>
          <p:nvPr/>
        </p:nvSpPr>
        <p:spPr>
          <a:xfrm>
            <a:off x="3606550" y="4472058"/>
            <a:ext cx="606851" cy="278678"/>
          </a:xfrm>
          <a:prstGeom prst="round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HEAD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9383E19-2927-CE11-F490-CBA8D259DDD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333467" y="4611397"/>
            <a:ext cx="273083" cy="0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490471D-46D7-2678-ACA0-46390C864AF9}"/>
              </a:ext>
            </a:extLst>
          </p:cNvPr>
          <p:cNvSpPr/>
          <p:nvPr/>
        </p:nvSpPr>
        <p:spPr>
          <a:xfrm>
            <a:off x="2698030" y="4491112"/>
            <a:ext cx="606851" cy="278678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err="1">
                <a:solidFill>
                  <a:schemeClr val="bg1">
                    <a:lumMod val="75000"/>
                  </a:schemeClr>
                </a:solidFill>
              </a:rPr>
              <a:t>master</a:t>
            </a:r>
            <a:endParaRPr lang="de-DE" sz="9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5574D67-E40F-5D51-E687-4B5E7FC4E0B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42101" y="4630451"/>
            <a:ext cx="255929" cy="5740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Rechteck: abgerundete Ecken 114">
            <a:extLst>
              <a:ext uri="{FF2B5EF4-FFF2-40B4-BE49-F238E27FC236}">
                <a16:creationId xmlns:a16="http://schemas.microsoft.com/office/drawing/2014/main" id="{6ED72823-C444-C656-6A43-0A952296A261}"/>
              </a:ext>
            </a:extLst>
          </p:cNvPr>
          <p:cNvSpPr/>
          <p:nvPr/>
        </p:nvSpPr>
        <p:spPr>
          <a:xfrm>
            <a:off x="2698030" y="3429000"/>
            <a:ext cx="606851" cy="278678"/>
          </a:xfrm>
          <a:prstGeom prst="round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sp>
        <p:nvSpPr>
          <p:cNvPr id="117" name="Rechteck: abgerundete Ecken 116">
            <a:extLst>
              <a:ext uri="{FF2B5EF4-FFF2-40B4-BE49-F238E27FC236}">
                <a16:creationId xmlns:a16="http://schemas.microsoft.com/office/drawing/2014/main" id="{BD9C9D2B-AB56-B355-59EB-8B581F80B45F}"/>
              </a:ext>
            </a:extLst>
          </p:cNvPr>
          <p:cNvSpPr/>
          <p:nvPr/>
        </p:nvSpPr>
        <p:spPr>
          <a:xfrm>
            <a:off x="3508255" y="3429000"/>
            <a:ext cx="606851" cy="278678"/>
          </a:xfrm>
          <a:prstGeom prst="round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2172713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4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sp>
        <p:nvSpPr>
          <p:cNvPr id="8" name="Pfeil: nach links 7">
            <a:extLst>
              <a:ext uri="{FF2B5EF4-FFF2-40B4-BE49-F238E27FC236}">
                <a16:creationId xmlns:a16="http://schemas.microsoft.com/office/drawing/2014/main" id="{1D48B73F-97AB-B2A7-FC70-228266A214D1}"/>
              </a:ext>
            </a:extLst>
          </p:cNvPr>
          <p:cNvSpPr/>
          <p:nvPr/>
        </p:nvSpPr>
        <p:spPr>
          <a:xfrm>
            <a:off x="3200414" y="2175755"/>
            <a:ext cx="1870940" cy="10278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</a:t>
            </a:r>
            <a:r>
              <a:rPr lang="de-DE" dirty="0" err="1"/>
              <a:t>clone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28320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15141" y="497263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61741" y="511197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25366" y="497263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21992" y="5111977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674A8A86-807E-B1D5-DFEC-827CAE8D3833}"/>
              </a:ext>
            </a:extLst>
          </p:cNvPr>
          <p:cNvSpPr/>
          <p:nvPr/>
        </p:nvSpPr>
        <p:spPr>
          <a:xfrm>
            <a:off x="572768" y="2761045"/>
            <a:ext cx="2190578" cy="1580194"/>
          </a:xfrm>
          <a:prstGeom prst="downArrow">
            <a:avLst>
              <a:gd name="adj1" fmla="val 100000"/>
              <a:gd name="adj2" fmla="val 190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touch</a:t>
            </a:r>
            <a:r>
              <a:rPr lang="de-DE" dirty="0"/>
              <a:t> .</a:t>
            </a:r>
            <a:r>
              <a:rPr lang="de-DE" dirty="0" err="1"/>
              <a:t>gitignore</a:t>
            </a:r>
            <a:endParaRPr lang="de-DE" dirty="0"/>
          </a:p>
          <a:p>
            <a:pPr algn="ctr"/>
            <a:r>
              <a:rPr lang="de-DE" dirty="0"/>
              <a:t>.</a:t>
            </a:r>
            <a:r>
              <a:rPr lang="de-DE" dirty="0" err="1"/>
              <a:t>gitignore</a:t>
            </a:r>
            <a:r>
              <a:rPr lang="de-DE" dirty="0"/>
              <a:t> befüllen</a:t>
            </a:r>
          </a:p>
          <a:p>
            <a:pPr algn="ctr"/>
            <a:r>
              <a:rPr lang="de-DE" dirty="0"/>
              <a:t>Git </a:t>
            </a:r>
            <a:r>
              <a:rPr lang="de-DE" dirty="0" err="1"/>
              <a:t>add</a:t>
            </a:r>
            <a:r>
              <a:rPr lang="de-DE" dirty="0"/>
              <a:t> .</a:t>
            </a:r>
            <a:r>
              <a:rPr lang="de-DE" dirty="0" err="1"/>
              <a:t>gitignore</a:t>
            </a:r>
            <a:endParaRPr lang="de-DE" dirty="0"/>
          </a:p>
          <a:p>
            <a:pPr algn="ctr"/>
            <a:r>
              <a:rPr lang="de-DE" dirty="0"/>
              <a:t>Git </a:t>
            </a:r>
            <a:r>
              <a:rPr lang="de-DE" dirty="0" err="1"/>
              <a:t>commit</a:t>
            </a:r>
            <a:r>
              <a:rPr lang="de-DE" dirty="0"/>
              <a:t> -m „…“</a:t>
            </a:r>
          </a:p>
        </p:txBody>
      </p:sp>
    </p:spTree>
    <p:extLst>
      <p:ext uri="{BB962C8B-B14F-4D97-AF65-F5344CB8AC3E}">
        <p14:creationId xmlns:p14="http://schemas.microsoft.com/office/powerpoint/2010/main" val="9854181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04359" y="534308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50959" y="5482426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14584" y="5343087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11210" y="5482426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410EE19E-4F90-4A9B-6E61-4EB28E4DF74C}"/>
              </a:ext>
            </a:extLst>
          </p:cNvPr>
          <p:cNvSpPr/>
          <p:nvPr/>
        </p:nvSpPr>
        <p:spPr>
          <a:xfrm flipH="1">
            <a:off x="2911210" y="2250423"/>
            <a:ext cx="2749684" cy="10197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push -u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F3BF4A-EB65-4312-0C6C-4B3DE6BA2C6A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8D74CE-A6B8-37E3-41ED-1110C7A3BCF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4E5C409-C5C4-FE96-0D30-772AF77A982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F625586-308E-D3B0-65C0-952B2A07D664}"/>
              </a:ext>
            </a:extLst>
          </p:cNvPr>
          <p:cNvSpPr/>
          <p:nvPr/>
        </p:nvSpPr>
        <p:spPr>
          <a:xfrm>
            <a:off x="5792574" y="4790257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B618DC-0CD3-F0CD-3B12-F6F8D9E9EE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39174" y="4929596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30A7C85-D5EE-BEE4-6DB2-DD17C60BA469}"/>
              </a:ext>
            </a:extLst>
          </p:cNvPr>
          <p:cNvSpPr/>
          <p:nvPr/>
        </p:nvSpPr>
        <p:spPr>
          <a:xfrm>
            <a:off x="6602799" y="4790257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B64CE7-FAE6-A320-103B-797BAEFF9E6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6399425" y="4929596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59514DF-D5FA-1E73-DA24-DE62E4A816E6}"/>
              </a:ext>
            </a:extLst>
          </p:cNvPr>
          <p:cNvSpPr/>
          <p:nvPr/>
        </p:nvSpPr>
        <p:spPr>
          <a:xfrm>
            <a:off x="2304359" y="4807406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F5F92D-A598-D463-55CA-DAB97FCB281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051542" y="4946745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1D2D7E-C6B6-D8E2-AE83-51B2AC83DB5D}"/>
              </a:ext>
            </a:extLst>
          </p:cNvPr>
          <p:cNvCxnSpPr>
            <a:cxnSpLocks/>
          </p:cNvCxnSpPr>
          <p:nvPr/>
        </p:nvCxnSpPr>
        <p:spPr>
          <a:xfrm flipV="1">
            <a:off x="2627240" y="5086084"/>
            <a:ext cx="0" cy="25497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Pfeil: nach unten gekrümmt 27">
            <a:extLst>
              <a:ext uri="{FF2B5EF4-FFF2-40B4-BE49-F238E27FC236}">
                <a16:creationId xmlns:a16="http://schemas.microsoft.com/office/drawing/2014/main" id="{FF768029-E23D-22AC-BD17-89996BF18404}"/>
              </a:ext>
            </a:extLst>
          </p:cNvPr>
          <p:cNvSpPr/>
          <p:nvPr/>
        </p:nvSpPr>
        <p:spPr>
          <a:xfrm>
            <a:off x="2527070" y="4074596"/>
            <a:ext cx="3724573" cy="738034"/>
          </a:xfrm>
          <a:prstGeom prst="curvedDown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650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15141" y="385160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61741" y="3990944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25366" y="3851605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21992" y="3990944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F3BF4A-EB65-4312-0C6C-4B3DE6BA2C6A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8D74CE-A6B8-37E3-41ED-1110C7A3BCF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4E5C409-C5C4-FE96-0D30-772AF77A982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F625586-308E-D3B0-65C0-952B2A07D664}"/>
              </a:ext>
            </a:extLst>
          </p:cNvPr>
          <p:cNvSpPr/>
          <p:nvPr/>
        </p:nvSpPr>
        <p:spPr>
          <a:xfrm>
            <a:off x="5790337" y="497263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B618DC-0CD3-F0CD-3B12-F6F8D9E9EE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36937" y="511197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30A7C85-D5EE-BEE4-6DB2-DD17C60BA469}"/>
              </a:ext>
            </a:extLst>
          </p:cNvPr>
          <p:cNvSpPr/>
          <p:nvPr/>
        </p:nvSpPr>
        <p:spPr>
          <a:xfrm>
            <a:off x="6600562" y="497263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B64CE7-FAE6-A320-103B-797BAEFF9E6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6397188" y="5111977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59514DF-D5FA-1E73-DA24-DE62E4A816E6}"/>
              </a:ext>
            </a:extLst>
          </p:cNvPr>
          <p:cNvSpPr/>
          <p:nvPr/>
        </p:nvSpPr>
        <p:spPr>
          <a:xfrm>
            <a:off x="2304359" y="4807406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F5F92D-A598-D463-55CA-DAB97FCB281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051542" y="4946745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1D2D7E-C6B6-D8E2-AE83-51B2AC83DB5D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flipH="1">
            <a:off x="2607785" y="4130283"/>
            <a:ext cx="10782" cy="67712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4063BBC5-D65F-0619-77B7-77B5F4F49C21}"/>
              </a:ext>
            </a:extLst>
          </p:cNvPr>
          <p:cNvSpPr/>
          <p:nvPr/>
        </p:nvSpPr>
        <p:spPr>
          <a:xfrm>
            <a:off x="0" y="1696521"/>
            <a:ext cx="2190578" cy="1580194"/>
          </a:xfrm>
          <a:prstGeom prst="downArrow">
            <a:avLst>
              <a:gd name="adj1" fmla="val 100000"/>
              <a:gd name="adj2" fmla="val 190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Weitere Änderungen…</a:t>
            </a:r>
          </a:p>
          <a:p>
            <a:pPr algn="ctr"/>
            <a:r>
              <a:rPr lang="de-DE" dirty="0"/>
              <a:t>Git </a:t>
            </a:r>
            <a:r>
              <a:rPr lang="de-DE" dirty="0" err="1"/>
              <a:t>add</a:t>
            </a:r>
            <a:r>
              <a:rPr lang="de-DE" dirty="0"/>
              <a:t> …</a:t>
            </a:r>
          </a:p>
          <a:p>
            <a:pPr algn="ctr"/>
            <a:r>
              <a:rPr lang="de-DE" dirty="0"/>
              <a:t>Git </a:t>
            </a:r>
            <a:r>
              <a:rPr lang="de-DE" dirty="0" err="1"/>
              <a:t>commit</a:t>
            </a:r>
            <a:r>
              <a:rPr lang="de-DE" dirty="0"/>
              <a:t> -m „…“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6DC23B-7021-426C-328C-C3578D0D6140}"/>
              </a:ext>
            </a:extLst>
          </p:cNvPr>
          <p:cNvGrpSpPr/>
          <p:nvPr/>
        </p:nvGrpSpPr>
        <p:grpSpPr>
          <a:xfrm>
            <a:off x="1385536" y="3401906"/>
            <a:ext cx="678443" cy="834156"/>
            <a:chOff x="8508806" y="1088308"/>
            <a:chExt cx="678443" cy="83415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4193012-0E2C-2776-867A-383A3A7B595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D64168B-5262-33DF-128D-2302EAB2C98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C6D2FC6-C0F0-49C4-69DB-003E8711356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724758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7735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15141" y="385160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61741" y="3990944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25366" y="3851605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21992" y="3990944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F3BF4A-EB65-4312-0C6C-4B3DE6BA2C6A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8D74CE-A6B8-37E3-41ED-1110C7A3BCF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4E5C409-C5C4-FE96-0D30-772AF77A982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F625586-308E-D3B0-65C0-952B2A07D664}"/>
              </a:ext>
            </a:extLst>
          </p:cNvPr>
          <p:cNvSpPr/>
          <p:nvPr/>
        </p:nvSpPr>
        <p:spPr>
          <a:xfrm>
            <a:off x="5792574" y="371226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B618DC-0CD3-F0CD-3B12-F6F8D9E9EE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39174" y="3851605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30A7C85-D5EE-BEE4-6DB2-DD17C60BA469}"/>
              </a:ext>
            </a:extLst>
          </p:cNvPr>
          <p:cNvSpPr/>
          <p:nvPr/>
        </p:nvSpPr>
        <p:spPr>
          <a:xfrm>
            <a:off x="6602799" y="371226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B64CE7-FAE6-A320-103B-797BAEFF9E6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6399425" y="3851605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59514DF-D5FA-1E73-DA24-DE62E4A816E6}"/>
              </a:ext>
            </a:extLst>
          </p:cNvPr>
          <p:cNvSpPr/>
          <p:nvPr/>
        </p:nvSpPr>
        <p:spPr>
          <a:xfrm>
            <a:off x="2314558" y="3409593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F5F92D-A598-D463-55CA-DAB97FCB281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061741" y="3548932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1D2D7E-C6B6-D8E2-AE83-51B2AC83DB5D}"/>
              </a:ext>
            </a:extLst>
          </p:cNvPr>
          <p:cNvCxnSpPr>
            <a:cxnSpLocks/>
            <a:stCxn id="7" idx="0"/>
            <a:endCxn id="21" idx="2"/>
          </p:cNvCxnSpPr>
          <p:nvPr/>
        </p:nvCxnSpPr>
        <p:spPr>
          <a:xfrm flipH="1" flipV="1">
            <a:off x="2617984" y="3688271"/>
            <a:ext cx="583" cy="16333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6DC23B-7021-426C-328C-C3578D0D6140}"/>
              </a:ext>
            </a:extLst>
          </p:cNvPr>
          <p:cNvGrpSpPr/>
          <p:nvPr/>
        </p:nvGrpSpPr>
        <p:grpSpPr>
          <a:xfrm>
            <a:off x="1385536" y="3401906"/>
            <a:ext cx="678443" cy="834156"/>
            <a:chOff x="8508806" y="1088308"/>
            <a:chExt cx="678443" cy="83415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4193012-0E2C-2776-867A-383A3A7B595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D64168B-5262-33DF-128D-2302EAB2C98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C6D2FC6-C0F0-49C4-69DB-003E8711356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724758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10EC1FB8-64C1-39FD-9329-2B9F98FBB2C2}"/>
              </a:ext>
            </a:extLst>
          </p:cNvPr>
          <p:cNvSpPr/>
          <p:nvPr/>
        </p:nvSpPr>
        <p:spPr>
          <a:xfrm flipH="1">
            <a:off x="3486531" y="2382123"/>
            <a:ext cx="1650008" cy="10197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push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54DC410-00B9-C90D-846D-CCF72E3B029F}"/>
              </a:ext>
            </a:extLst>
          </p:cNvPr>
          <p:cNvGrpSpPr/>
          <p:nvPr/>
        </p:nvGrpSpPr>
        <p:grpSpPr>
          <a:xfrm>
            <a:off x="4872540" y="3401906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3977CFDD-EDFA-EBAF-6A10-E0E0037A09E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D44EC3F-8A35-2D8E-292B-5669443877CE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79C2078-7DF9-4D94-6797-CD86DD2C70E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11762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669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15141" y="385160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61741" y="3990944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25366" y="3851605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21992" y="3990944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F3BF4A-EB65-4312-0C6C-4B3DE6BA2C6A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8D74CE-A6B8-37E3-41ED-1110C7A3BCF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4E5C409-C5C4-FE96-0D30-772AF77A982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F625586-308E-D3B0-65C0-952B2A07D664}"/>
              </a:ext>
            </a:extLst>
          </p:cNvPr>
          <p:cNvSpPr/>
          <p:nvPr/>
        </p:nvSpPr>
        <p:spPr>
          <a:xfrm>
            <a:off x="5792574" y="371226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B618DC-0CD3-F0CD-3B12-F6F8D9E9EE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39174" y="3851605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30A7C85-D5EE-BEE4-6DB2-DD17C60BA469}"/>
              </a:ext>
            </a:extLst>
          </p:cNvPr>
          <p:cNvSpPr/>
          <p:nvPr/>
        </p:nvSpPr>
        <p:spPr>
          <a:xfrm>
            <a:off x="6602799" y="371226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B64CE7-FAE6-A320-103B-797BAEFF9E6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6399425" y="3851605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59514DF-D5FA-1E73-DA24-DE62E4A816E6}"/>
              </a:ext>
            </a:extLst>
          </p:cNvPr>
          <p:cNvSpPr/>
          <p:nvPr/>
        </p:nvSpPr>
        <p:spPr>
          <a:xfrm>
            <a:off x="2314558" y="3409593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F5F92D-A598-D463-55CA-DAB97FCB281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061741" y="3548932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1D2D7E-C6B6-D8E2-AE83-51B2AC83DB5D}"/>
              </a:ext>
            </a:extLst>
          </p:cNvPr>
          <p:cNvCxnSpPr>
            <a:cxnSpLocks/>
            <a:stCxn id="7" idx="0"/>
            <a:endCxn id="21" idx="2"/>
          </p:cNvCxnSpPr>
          <p:nvPr/>
        </p:nvCxnSpPr>
        <p:spPr>
          <a:xfrm flipH="1" flipV="1">
            <a:off x="2617984" y="3688271"/>
            <a:ext cx="583" cy="16333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6DC23B-7021-426C-328C-C3578D0D6140}"/>
              </a:ext>
            </a:extLst>
          </p:cNvPr>
          <p:cNvGrpSpPr/>
          <p:nvPr/>
        </p:nvGrpSpPr>
        <p:grpSpPr>
          <a:xfrm>
            <a:off x="1385536" y="3401906"/>
            <a:ext cx="678443" cy="834156"/>
            <a:chOff x="8508806" y="1088308"/>
            <a:chExt cx="678443" cy="83415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4193012-0E2C-2776-867A-383A3A7B595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D64168B-5262-33DF-128D-2302EAB2C98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C6D2FC6-C0F0-49C4-69DB-003E8711356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724758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54DC410-00B9-C90D-846D-CCF72E3B029F}"/>
              </a:ext>
            </a:extLst>
          </p:cNvPr>
          <p:cNvGrpSpPr/>
          <p:nvPr/>
        </p:nvGrpSpPr>
        <p:grpSpPr>
          <a:xfrm>
            <a:off x="4872540" y="3401906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3977CFDD-EDFA-EBAF-6A10-E0E0037A09E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D44EC3F-8A35-2D8E-292B-5669443877CE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79C2078-7DF9-4D94-6797-CD86DD2C70E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11762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B627B4C-FECE-8B98-58D8-A00841A5F980}"/>
              </a:ext>
            </a:extLst>
          </p:cNvPr>
          <p:cNvSpPr/>
          <p:nvPr/>
        </p:nvSpPr>
        <p:spPr>
          <a:xfrm>
            <a:off x="7976406" y="1634187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31" name="Grafik 30" descr="Computer mit einfarbiger Füllung">
            <a:extLst>
              <a:ext uri="{FF2B5EF4-FFF2-40B4-BE49-F238E27FC236}">
                <a16:creationId xmlns:a16="http://schemas.microsoft.com/office/drawing/2014/main" id="{30E103B1-7EF3-0381-E8E0-BB4F91CA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sp>
        <p:nvSpPr>
          <p:cNvPr id="32" name="Pfeil: nach links 31">
            <a:extLst>
              <a:ext uri="{FF2B5EF4-FFF2-40B4-BE49-F238E27FC236}">
                <a16:creationId xmlns:a16="http://schemas.microsoft.com/office/drawing/2014/main" id="{8EE158D4-7DF7-078A-3C3F-D21F939F7CF5}"/>
              </a:ext>
            </a:extLst>
          </p:cNvPr>
          <p:cNvSpPr/>
          <p:nvPr/>
        </p:nvSpPr>
        <p:spPr>
          <a:xfrm flipH="1">
            <a:off x="7210683" y="1838529"/>
            <a:ext cx="1531445" cy="10278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Git </a:t>
            </a:r>
            <a:r>
              <a:rPr lang="de-DE" dirty="0" err="1"/>
              <a:t>clone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370E687-A1F7-D80A-D8BE-B26A0C0B3AA6}"/>
              </a:ext>
            </a:extLst>
          </p:cNvPr>
          <p:cNvGrpSpPr/>
          <p:nvPr/>
        </p:nvGrpSpPr>
        <p:grpSpPr>
          <a:xfrm>
            <a:off x="8457546" y="4827799"/>
            <a:ext cx="678443" cy="834156"/>
            <a:chOff x="8508806" y="1088308"/>
            <a:chExt cx="678443" cy="834156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136798A-4E8E-42CE-71BE-4AC76E5ACB0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009EF1C-5BCB-4974-1A2B-A62BAF26FC5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AC406E4B-CE0A-813F-276C-780BF031FEA5}"/>
              </a:ext>
            </a:extLst>
          </p:cNvPr>
          <p:cNvSpPr/>
          <p:nvPr/>
        </p:nvSpPr>
        <p:spPr>
          <a:xfrm>
            <a:off x="9415328" y="3985928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8689C83A-E56D-237D-D749-5105F398192A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9161928" y="4125267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B4C8DFAF-0297-5F07-7A8F-24A96F0ACE0F}"/>
              </a:ext>
            </a:extLst>
          </p:cNvPr>
          <p:cNvSpPr/>
          <p:nvPr/>
        </p:nvSpPr>
        <p:spPr>
          <a:xfrm>
            <a:off x="10225553" y="3985928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EB0290F-94D8-DBD7-C70A-BA944F028068}"/>
              </a:ext>
            </a:extLst>
          </p:cNvPr>
          <p:cNvCxnSpPr>
            <a:cxnSpLocks/>
            <a:stCxn id="40" idx="1"/>
            <a:endCxn id="38" idx="3"/>
          </p:cNvCxnSpPr>
          <p:nvPr/>
        </p:nvCxnSpPr>
        <p:spPr>
          <a:xfrm flipH="1">
            <a:off x="10022179" y="4125267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121114F-D921-5280-2C21-AABC5A44FD7E}"/>
              </a:ext>
            </a:extLst>
          </p:cNvPr>
          <p:cNvGrpSpPr/>
          <p:nvPr/>
        </p:nvGrpSpPr>
        <p:grpSpPr>
          <a:xfrm>
            <a:off x="8469354" y="3465323"/>
            <a:ext cx="678443" cy="834156"/>
            <a:chOff x="8508806" y="1088308"/>
            <a:chExt cx="678443" cy="834156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16AAE349-3BD6-0CA1-EACC-DDF26F31ACC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9E0C1A73-BDA2-ED5E-D850-A7630BCFF73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5D3F76E-1752-6EA5-0F3C-3B74F40D525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08576" y="4299479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06EE178C-BA30-1440-58B8-2C74D066A8EA}"/>
              </a:ext>
            </a:extLst>
          </p:cNvPr>
          <p:cNvSpPr/>
          <p:nvPr/>
        </p:nvSpPr>
        <p:spPr>
          <a:xfrm>
            <a:off x="9401197" y="3548932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0D96D1B-00A8-AAE9-372D-D9B58324C48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9148380" y="3688271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A48DCBE-F36E-EAF9-E73F-5700BBC3C8FC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9704623" y="3827610"/>
            <a:ext cx="583" cy="16333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1217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8AE85E2-81D0-D7DE-A61C-720421D4BC9D}"/>
              </a:ext>
            </a:extLst>
          </p:cNvPr>
          <p:cNvSpPr/>
          <p:nvPr/>
        </p:nvSpPr>
        <p:spPr>
          <a:xfrm>
            <a:off x="439987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Bitbucket</a:t>
            </a:r>
            <a:endParaRPr lang="de-DE" dirty="0"/>
          </a:p>
        </p:txBody>
      </p:sp>
      <p:pic>
        <p:nvPicPr>
          <p:cNvPr id="35" name="Grafik 34" descr="Internet der Dinge mit einfarbiger Füllung">
            <a:extLst>
              <a:ext uri="{FF2B5EF4-FFF2-40B4-BE49-F238E27FC236}">
                <a16:creationId xmlns:a16="http://schemas.microsoft.com/office/drawing/2014/main" id="{2C81A733-1EDF-B12A-E4FF-10D753F1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9175" y="575318"/>
            <a:ext cx="914400" cy="914400"/>
          </a:xfrm>
          <a:prstGeom prst="rect">
            <a:avLst/>
          </a:prstGeom>
        </p:spPr>
      </p:pic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64F8F697-1802-3891-80F4-8DB9E8D64119}"/>
              </a:ext>
            </a:extLst>
          </p:cNvPr>
          <p:cNvSpPr/>
          <p:nvPr/>
        </p:nvSpPr>
        <p:spPr>
          <a:xfrm>
            <a:off x="830948" y="1606684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Local</a:t>
            </a:r>
            <a:r>
              <a:rPr lang="de-DE" dirty="0"/>
              <a:t> Christoph</a:t>
            </a:r>
          </a:p>
        </p:txBody>
      </p:sp>
      <p:pic>
        <p:nvPicPr>
          <p:cNvPr id="6" name="Grafik 5" descr="Computer mit einfarbiger Füllung">
            <a:extLst>
              <a:ext uri="{FF2B5EF4-FFF2-40B4-BE49-F238E27FC236}">
                <a16:creationId xmlns:a16="http://schemas.microsoft.com/office/drawing/2014/main" id="{C9644D28-53B7-12EC-71DB-B7B094CFB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9414" y="679719"/>
            <a:ext cx="914400" cy="9144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918855-BCD0-5161-C045-FEC7D24062D2}"/>
              </a:ext>
            </a:extLst>
          </p:cNvPr>
          <p:cNvGrpSpPr/>
          <p:nvPr/>
        </p:nvGrpSpPr>
        <p:grpSpPr>
          <a:xfrm>
            <a:off x="1385536" y="4764382"/>
            <a:ext cx="678443" cy="834156"/>
            <a:chOff x="8508806" y="1088308"/>
            <a:chExt cx="678443" cy="83415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F51300-E7DF-A4CA-0D30-2C88B6B32C30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4FFDCF-473B-5CAD-4B7D-F8523CFCB567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4E432F2-69ED-7EC6-CB45-14DA338D9E7B}"/>
              </a:ext>
            </a:extLst>
          </p:cNvPr>
          <p:cNvSpPr/>
          <p:nvPr/>
        </p:nvSpPr>
        <p:spPr>
          <a:xfrm>
            <a:off x="2315141" y="3851605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58DCA8F-2F4B-233B-AF59-F424E662B58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061741" y="3990944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BEA26AB-1918-28C0-76C5-E677EB130C92}"/>
              </a:ext>
            </a:extLst>
          </p:cNvPr>
          <p:cNvSpPr/>
          <p:nvPr/>
        </p:nvSpPr>
        <p:spPr>
          <a:xfrm>
            <a:off x="3125366" y="3851605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B7AB45B-F4E1-C2B0-7A66-A577C3EDC13E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2921992" y="3990944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F3BF4A-EB65-4312-0C6C-4B3DE6BA2C6A}"/>
              </a:ext>
            </a:extLst>
          </p:cNvPr>
          <p:cNvGrpSpPr/>
          <p:nvPr/>
        </p:nvGrpSpPr>
        <p:grpSpPr>
          <a:xfrm>
            <a:off x="4860732" y="4764382"/>
            <a:ext cx="678443" cy="834156"/>
            <a:chOff x="8508806" y="1088308"/>
            <a:chExt cx="678443" cy="834156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A8D74CE-A6B8-37E3-41ED-1110C7A3BCF8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4E5C409-C5C4-FE96-0D30-772AF77A982F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CF625586-308E-D3B0-65C0-952B2A07D664}"/>
              </a:ext>
            </a:extLst>
          </p:cNvPr>
          <p:cNvSpPr/>
          <p:nvPr/>
        </p:nvSpPr>
        <p:spPr>
          <a:xfrm>
            <a:off x="5792574" y="3712266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DB618DC-0CD3-F0CD-3B12-F6F8D9E9EE9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539174" y="3851605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30A7C85-D5EE-BEE4-6DB2-DD17C60BA469}"/>
              </a:ext>
            </a:extLst>
          </p:cNvPr>
          <p:cNvSpPr/>
          <p:nvPr/>
        </p:nvSpPr>
        <p:spPr>
          <a:xfrm>
            <a:off x="6602799" y="3712266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B64CE7-FAE6-A320-103B-797BAEFF9E60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6399425" y="3851605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59514DF-D5FA-1E73-DA24-DE62E4A816E6}"/>
              </a:ext>
            </a:extLst>
          </p:cNvPr>
          <p:cNvSpPr/>
          <p:nvPr/>
        </p:nvSpPr>
        <p:spPr>
          <a:xfrm>
            <a:off x="2314558" y="3409593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6F5F92D-A598-D463-55CA-DAB97FCB281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061741" y="3548932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51D2D7E-C6B6-D8E2-AE83-51B2AC83DB5D}"/>
              </a:ext>
            </a:extLst>
          </p:cNvPr>
          <p:cNvCxnSpPr>
            <a:cxnSpLocks/>
            <a:stCxn id="7" idx="0"/>
            <a:endCxn id="21" idx="2"/>
          </p:cNvCxnSpPr>
          <p:nvPr/>
        </p:nvCxnSpPr>
        <p:spPr>
          <a:xfrm flipH="1" flipV="1">
            <a:off x="2617984" y="3688271"/>
            <a:ext cx="583" cy="163334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6DC23B-7021-426C-328C-C3578D0D6140}"/>
              </a:ext>
            </a:extLst>
          </p:cNvPr>
          <p:cNvGrpSpPr/>
          <p:nvPr/>
        </p:nvGrpSpPr>
        <p:grpSpPr>
          <a:xfrm>
            <a:off x="1385536" y="3401906"/>
            <a:ext cx="678443" cy="834156"/>
            <a:chOff x="8508806" y="1088308"/>
            <a:chExt cx="678443" cy="834156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4193012-0E2C-2776-867A-383A3A7B595A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D64168B-5262-33DF-128D-2302EAB2C984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C6D2FC6-C0F0-49C4-69DB-003E8711356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724758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54DC410-00B9-C90D-846D-CCF72E3B029F}"/>
              </a:ext>
            </a:extLst>
          </p:cNvPr>
          <p:cNvGrpSpPr/>
          <p:nvPr/>
        </p:nvGrpSpPr>
        <p:grpSpPr>
          <a:xfrm>
            <a:off x="4872540" y="3401906"/>
            <a:ext cx="678443" cy="834156"/>
            <a:chOff x="8508806" y="1088308"/>
            <a:chExt cx="678443" cy="834156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3977CFDD-EDFA-EBAF-6A10-E0E0037A09E3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D44EC3F-8A35-2D8E-292B-5669443877CE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79C2078-7DF9-4D94-6797-CD86DD2C70E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211762" y="4236062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B627B4C-FECE-8B98-58D8-A00841A5F980}"/>
              </a:ext>
            </a:extLst>
          </p:cNvPr>
          <p:cNvSpPr/>
          <p:nvPr/>
        </p:nvSpPr>
        <p:spPr>
          <a:xfrm>
            <a:off x="7976406" y="1634187"/>
            <a:ext cx="3392244" cy="4411493"/>
          </a:xfrm>
          <a:custGeom>
            <a:avLst/>
            <a:gdLst>
              <a:gd name="connsiteX0" fmla="*/ 543263 w 2595661"/>
              <a:gd name="connsiteY0" fmla="*/ 324315 h 3856916"/>
              <a:gd name="connsiteX1" fmla="*/ 166611 w 2595661"/>
              <a:gd name="connsiteY1" fmla="*/ 700967 h 3856916"/>
              <a:gd name="connsiteX2" fmla="*/ 166611 w 2595661"/>
              <a:gd name="connsiteY2" fmla="*/ 3281413 h 3856916"/>
              <a:gd name="connsiteX3" fmla="*/ 543263 w 2595661"/>
              <a:gd name="connsiteY3" fmla="*/ 3658065 h 3856916"/>
              <a:gd name="connsiteX4" fmla="*/ 2049825 w 2595661"/>
              <a:gd name="connsiteY4" fmla="*/ 3658065 h 3856916"/>
              <a:gd name="connsiteX5" fmla="*/ 2426477 w 2595661"/>
              <a:gd name="connsiteY5" fmla="*/ 3281413 h 3856916"/>
              <a:gd name="connsiteX6" fmla="*/ 2426477 w 2595661"/>
              <a:gd name="connsiteY6" fmla="*/ 700967 h 3856916"/>
              <a:gd name="connsiteX7" fmla="*/ 2049825 w 2595661"/>
              <a:gd name="connsiteY7" fmla="*/ 324315 h 3856916"/>
              <a:gd name="connsiteX8" fmla="*/ 432619 w 2595661"/>
              <a:gd name="connsiteY8" fmla="*/ 0 h 3856916"/>
              <a:gd name="connsiteX9" fmla="*/ 2163042 w 2595661"/>
              <a:gd name="connsiteY9" fmla="*/ 0 h 3856916"/>
              <a:gd name="connsiteX10" fmla="*/ 2595661 w 2595661"/>
              <a:gd name="connsiteY10" fmla="*/ 432619 h 3856916"/>
              <a:gd name="connsiteX11" fmla="*/ 2595661 w 2595661"/>
              <a:gd name="connsiteY11" fmla="*/ 3424297 h 3856916"/>
              <a:gd name="connsiteX12" fmla="*/ 2163042 w 2595661"/>
              <a:gd name="connsiteY12" fmla="*/ 3856916 h 3856916"/>
              <a:gd name="connsiteX13" fmla="*/ 432619 w 2595661"/>
              <a:gd name="connsiteY13" fmla="*/ 3856916 h 3856916"/>
              <a:gd name="connsiteX14" fmla="*/ 0 w 2595661"/>
              <a:gd name="connsiteY14" fmla="*/ 3424297 h 3856916"/>
              <a:gd name="connsiteX15" fmla="*/ 0 w 2595661"/>
              <a:gd name="connsiteY15" fmla="*/ 432619 h 3856916"/>
              <a:gd name="connsiteX16" fmla="*/ 432619 w 2595661"/>
              <a:gd name="connsiteY16" fmla="*/ 0 h 385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95661" h="3856916">
                <a:moveTo>
                  <a:pt x="543263" y="324315"/>
                </a:moveTo>
                <a:cubicBezTo>
                  <a:pt x="335244" y="324315"/>
                  <a:pt x="166611" y="492948"/>
                  <a:pt x="166611" y="700967"/>
                </a:cubicBezTo>
                <a:lnTo>
                  <a:pt x="166611" y="3281413"/>
                </a:lnTo>
                <a:cubicBezTo>
                  <a:pt x="166611" y="3489432"/>
                  <a:pt x="335244" y="3658065"/>
                  <a:pt x="543263" y="3658065"/>
                </a:cubicBezTo>
                <a:lnTo>
                  <a:pt x="2049825" y="3658065"/>
                </a:lnTo>
                <a:cubicBezTo>
                  <a:pt x="2257844" y="3658065"/>
                  <a:pt x="2426477" y="3489432"/>
                  <a:pt x="2426477" y="3281413"/>
                </a:cubicBezTo>
                <a:lnTo>
                  <a:pt x="2426477" y="700967"/>
                </a:lnTo>
                <a:cubicBezTo>
                  <a:pt x="2426477" y="492948"/>
                  <a:pt x="2257844" y="324315"/>
                  <a:pt x="2049825" y="324315"/>
                </a:cubicBezTo>
                <a:close/>
                <a:moveTo>
                  <a:pt x="432619" y="0"/>
                </a:moveTo>
                <a:lnTo>
                  <a:pt x="2163042" y="0"/>
                </a:lnTo>
                <a:cubicBezTo>
                  <a:pt x="2401971" y="0"/>
                  <a:pt x="2595661" y="193690"/>
                  <a:pt x="2595661" y="432619"/>
                </a:cubicBezTo>
                <a:lnTo>
                  <a:pt x="2595661" y="3424297"/>
                </a:lnTo>
                <a:cubicBezTo>
                  <a:pt x="2595661" y="3663226"/>
                  <a:pt x="2401971" y="3856916"/>
                  <a:pt x="2163042" y="3856916"/>
                </a:cubicBezTo>
                <a:lnTo>
                  <a:pt x="432619" y="3856916"/>
                </a:lnTo>
                <a:cubicBezTo>
                  <a:pt x="193690" y="3856916"/>
                  <a:pt x="0" y="3663226"/>
                  <a:pt x="0" y="3424297"/>
                </a:cubicBezTo>
                <a:lnTo>
                  <a:pt x="0" y="432619"/>
                </a:lnTo>
                <a:cubicBezTo>
                  <a:pt x="0" y="193690"/>
                  <a:pt x="193690" y="0"/>
                  <a:pt x="43261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de-DE" dirty="0" err="1"/>
              <a:t>Vurkan</a:t>
            </a:r>
            <a:endParaRPr lang="de-DE" dirty="0"/>
          </a:p>
        </p:txBody>
      </p:sp>
      <p:pic>
        <p:nvPicPr>
          <p:cNvPr id="31" name="Grafik 30" descr="Computer mit einfarbiger Füllung">
            <a:extLst>
              <a:ext uri="{FF2B5EF4-FFF2-40B4-BE49-F238E27FC236}">
                <a16:creationId xmlns:a16="http://schemas.microsoft.com/office/drawing/2014/main" id="{30E103B1-7EF3-0381-E8E0-BB4F91CA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872" y="707222"/>
            <a:ext cx="914400" cy="91440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3370E687-A1F7-D80A-D8BE-B26A0C0B3AA6}"/>
              </a:ext>
            </a:extLst>
          </p:cNvPr>
          <p:cNvGrpSpPr/>
          <p:nvPr/>
        </p:nvGrpSpPr>
        <p:grpSpPr>
          <a:xfrm>
            <a:off x="8457546" y="4827799"/>
            <a:ext cx="678443" cy="834156"/>
            <a:chOff x="8508806" y="1088308"/>
            <a:chExt cx="678443" cy="834156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136798A-4E8E-42CE-71BE-4AC76E5ACB0D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36bc2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009EF1C-5BCB-4974-1A2B-A62BAF26FC5C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121114F-D921-5280-2C21-AABC5A44FD7E}"/>
              </a:ext>
            </a:extLst>
          </p:cNvPr>
          <p:cNvGrpSpPr/>
          <p:nvPr/>
        </p:nvGrpSpPr>
        <p:grpSpPr>
          <a:xfrm>
            <a:off x="8469354" y="3465323"/>
            <a:ext cx="678443" cy="834156"/>
            <a:chOff x="8508806" y="1088308"/>
            <a:chExt cx="678443" cy="834156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16AAE349-3BD6-0CA1-EACC-DDF26F31ACC7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/>
                <a:t>7701c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9E0C1A73-BDA2-ED5E-D850-A7630BCFF73A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5D3F76E-1752-6EA5-0F3C-3B74F40D525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808576" y="4299479"/>
            <a:ext cx="12387" cy="5283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06EE178C-BA30-1440-58B8-2C74D066A8EA}"/>
              </a:ext>
            </a:extLst>
          </p:cNvPr>
          <p:cNvSpPr/>
          <p:nvPr/>
        </p:nvSpPr>
        <p:spPr>
          <a:xfrm>
            <a:off x="9401197" y="3548932"/>
            <a:ext cx="606851" cy="278678"/>
          </a:xfrm>
          <a:prstGeom prst="roundRect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origin</a:t>
            </a:r>
            <a:r>
              <a:rPr lang="de-DE" sz="900" dirty="0"/>
              <a:t>/master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0D96D1B-00A8-AAE9-372D-D9B58324C488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9148380" y="3688271"/>
            <a:ext cx="252817" cy="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A48DCBE-F36E-EAF9-E73F-5700BBC3C8FC}"/>
              </a:ext>
            </a:extLst>
          </p:cNvPr>
          <p:cNvCxnSpPr>
            <a:cxnSpLocks/>
            <a:stCxn id="51" idx="2"/>
            <a:endCxn id="46" idx="0"/>
          </p:cNvCxnSpPr>
          <p:nvPr/>
        </p:nvCxnSpPr>
        <p:spPr>
          <a:xfrm flipH="1">
            <a:off x="9704623" y="2509210"/>
            <a:ext cx="8903" cy="103972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A4C3FBE-F8C3-AFFD-DC5E-17F94E20AC6C}"/>
              </a:ext>
            </a:extLst>
          </p:cNvPr>
          <p:cNvGrpSpPr/>
          <p:nvPr/>
        </p:nvGrpSpPr>
        <p:grpSpPr>
          <a:xfrm>
            <a:off x="8483485" y="2161329"/>
            <a:ext cx="678443" cy="834156"/>
            <a:chOff x="8508806" y="1088308"/>
            <a:chExt cx="678443" cy="834156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76269F24-1E1C-8D7A-7EFF-4B2E8737DCE1}"/>
                </a:ext>
              </a:extLst>
            </p:cNvPr>
            <p:cNvSpPr/>
            <p:nvPr/>
          </p:nvSpPr>
          <p:spPr>
            <a:xfrm>
              <a:off x="8508806" y="1088308"/>
              <a:ext cx="678443" cy="8341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de-DE" sz="1100" dirty="0">
                  <a:solidFill>
                    <a:sysClr val="windowText" lastClr="000000"/>
                  </a:solidFill>
                </a:rPr>
                <a:t>cb356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6BC7BA63-36EF-6F35-08A4-DB9D605944D3}"/>
                </a:ext>
              </a:extLst>
            </p:cNvPr>
            <p:cNvSpPr/>
            <p:nvPr/>
          </p:nvSpPr>
          <p:spPr>
            <a:xfrm>
              <a:off x="8577445" y="1151725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</p:grp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D4E331D7-EBAB-77A4-86CF-9813E6BFA53E}"/>
              </a:ext>
            </a:extLst>
          </p:cNvPr>
          <p:cNvSpPr/>
          <p:nvPr/>
        </p:nvSpPr>
        <p:spPr>
          <a:xfrm>
            <a:off x="9410100" y="2230532"/>
            <a:ext cx="606851" cy="278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master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514D8EA-A755-4B72-1FBC-26AA0EF80C61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9156700" y="2369871"/>
            <a:ext cx="2534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C57D7373-5078-E165-27B1-2D46FAA6EC63}"/>
              </a:ext>
            </a:extLst>
          </p:cNvPr>
          <p:cNvSpPr/>
          <p:nvPr/>
        </p:nvSpPr>
        <p:spPr>
          <a:xfrm>
            <a:off x="10220325" y="2230532"/>
            <a:ext cx="606851" cy="2786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/>
              <a:t>HEAD</a:t>
            </a:r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1655167-4320-44F4-553E-7D4FDF730BE8}"/>
              </a:ext>
            </a:extLst>
          </p:cNvPr>
          <p:cNvCxnSpPr>
            <a:cxnSpLocks/>
            <a:stCxn id="53" idx="1"/>
            <a:endCxn id="51" idx="3"/>
          </p:cNvCxnSpPr>
          <p:nvPr/>
        </p:nvCxnSpPr>
        <p:spPr>
          <a:xfrm flipH="1">
            <a:off x="10016951" y="2369871"/>
            <a:ext cx="203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C0C51F49-8DB7-B469-4D1E-C3B95A6071AF}"/>
              </a:ext>
            </a:extLst>
          </p:cNvPr>
          <p:cNvCxnSpPr>
            <a:cxnSpLocks/>
          </p:cNvCxnSpPr>
          <p:nvPr/>
        </p:nvCxnSpPr>
        <p:spPr>
          <a:xfrm>
            <a:off x="8822707" y="2995485"/>
            <a:ext cx="583" cy="454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DCBB4C-0BB2-2220-8777-046D02691C82}"/>
              </a:ext>
            </a:extLst>
          </p:cNvPr>
          <p:cNvSpPr/>
          <p:nvPr/>
        </p:nvSpPr>
        <p:spPr>
          <a:xfrm>
            <a:off x="10001422" y="511000"/>
            <a:ext cx="2190578" cy="1580194"/>
          </a:xfrm>
          <a:prstGeom prst="downArrow">
            <a:avLst>
              <a:gd name="adj1" fmla="val 100000"/>
              <a:gd name="adj2" fmla="val 190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Weitere Änderungen…</a:t>
            </a:r>
          </a:p>
          <a:p>
            <a:pPr algn="ctr"/>
            <a:r>
              <a:rPr lang="de-DE" dirty="0"/>
              <a:t>Git </a:t>
            </a:r>
            <a:r>
              <a:rPr lang="de-DE" dirty="0" err="1"/>
              <a:t>add</a:t>
            </a:r>
            <a:r>
              <a:rPr lang="de-DE" dirty="0"/>
              <a:t> …</a:t>
            </a:r>
          </a:p>
          <a:p>
            <a:pPr algn="ctr"/>
            <a:r>
              <a:rPr lang="de-DE" dirty="0"/>
              <a:t>Git </a:t>
            </a:r>
            <a:r>
              <a:rPr lang="de-DE" dirty="0" err="1"/>
              <a:t>commit</a:t>
            </a:r>
            <a:r>
              <a:rPr lang="de-DE" dirty="0"/>
              <a:t> -m „…“</a:t>
            </a:r>
          </a:p>
        </p:txBody>
      </p:sp>
      <p:sp>
        <p:nvSpPr>
          <p:cNvPr id="59" name="Pfeil: nach unten 58">
            <a:extLst>
              <a:ext uri="{FF2B5EF4-FFF2-40B4-BE49-F238E27FC236}">
                <a16:creationId xmlns:a16="http://schemas.microsoft.com/office/drawing/2014/main" id="{FB9E3DAA-71EE-0EDB-5D4C-DBF3F61399DE}"/>
              </a:ext>
            </a:extLst>
          </p:cNvPr>
          <p:cNvSpPr/>
          <p:nvPr/>
        </p:nvSpPr>
        <p:spPr>
          <a:xfrm>
            <a:off x="10153822" y="663400"/>
            <a:ext cx="2190578" cy="1580194"/>
          </a:xfrm>
          <a:prstGeom prst="downArrow">
            <a:avLst>
              <a:gd name="adj1" fmla="val 100000"/>
              <a:gd name="adj2" fmla="val 1905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Weitere Änderungen…</a:t>
            </a:r>
          </a:p>
          <a:p>
            <a:pPr algn="ctr"/>
            <a:r>
              <a:rPr lang="de-DE" dirty="0"/>
              <a:t>Git </a:t>
            </a:r>
            <a:r>
              <a:rPr lang="de-DE" dirty="0" err="1"/>
              <a:t>add</a:t>
            </a:r>
            <a:r>
              <a:rPr lang="de-DE" dirty="0"/>
              <a:t> …</a:t>
            </a:r>
          </a:p>
          <a:p>
            <a:pPr algn="ctr"/>
            <a:r>
              <a:rPr lang="de-DE" dirty="0"/>
              <a:t>Git </a:t>
            </a:r>
            <a:r>
              <a:rPr lang="de-DE" dirty="0" err="1"/>
              <a:t>commit</a:t>
            </a:r>
            <a:r>
              <a:rPr lang="de-DE" dirty="0"/>
              <a:t> -m „…“</a:t>
            </a:r>
          </a:p>
        </p:txBody>
      </p:sp>
    </p:spTree>
    <p:extLst>
      <p:ext uri="{BB962C8B-B14F-4D97-AF65-F5344CB8AC3E}">
        <p14:creationId xmlns:p14="http://schemas.microsoft.com/office/powerpoint/2010/main" val="780647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89266FE9A26F64398652C88D6DB7ECE" ma:contentTypeVersion="11" ma:contentTypeDescription="Ein neues Dokument erstellen." ma:contentTypeScope="" ma:versionID="9cdd7438205a43a9ad1c31f6e6238cb0">
  <xsd:schema xmlns:xsd="http://www.w3.org/2001/XMLSchema" xmlns:xs="http://www.w3.org/2001/XMLSchema" xmlns:p="http://schemas.microsoft.com/office/2006/metadata/properties" xmlns:ns3="fa93afb9-6895-46cd-a5bb-9cbc512ab84d" xmlns:ns4="b8763bf9-6684-4a28-b43b-093b90b1f139" targetNamespace="http://schemas.microsoft.com/office/2006/metadata/properties" ma:root="true" ma:fieldsID="c4e1c53e6b8e890d30ac9b5de26df048" ns3:_="" ns4:_="">
    <xsd:import namespace="fa93afb9-6895-46cd-a5bb-9cbc512ab84d"/>
    <xsd:import namespace="b8763bf9-6684-4a28-b43b-093b90b1f1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afb9-6895-46cd-a5bb-9cbc512a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63bf9-6684-4a28-b43b-093b90b1f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95AB04-B9D2-4E87-8738-7EDF1B709F91}">
  <ds:schemaRefs>
    <ds:schemaRef ds:uri="http://www.w3.org/XML/1998/namespace"/>
    <ds:schemaRef ds:uri="http://purl.org/dc/terms/"/>
    <ds:schemaRef ds:uri="b8763bf9-6684-4a28-b43b-093b90b1f139"/>
    <ds:schemaRef ds:uri="fa93afb9-6895-46cd-a5bb-9cbc512ab84d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78E24EB-4A47-4E88-8D84-5C99EFFC3BE4}">
  <ds:schemaRefs>
    <ds:schemaRef ds:uri="b8763bf9-6684-4a28-b43b-093b90b1f139"/>
    <ds:schemaRef ds:uri="fa93afb9-6895-46cd-a5bb-9cbc512ab84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C26E367-CB9E-4FA0-883F-3CD83CA915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7294</Words>
  <Application>Microsoft Office PowerPoint</Application>
  <PresentationFormat>Breitbild</PresentationFormat>
  <Paragraphs>1599</Paragraphs>
  <Slides>137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137</vt:i4>
      </vt:variant>
    </vt:vector>
  </HeadingPairs>
  <TitlesOfParts>
    <vt:vector size="143" baseType="lpstr">
      <vt:lpstr>Arial</vt:lpstr>
      <vt:lpstr>Calibri</vt:lpstr>
      <vt:lpstr>Calibri Light</vt:lpstr>
      <vt:lpstr>Consolas</vt:lpstr>
      <vt:lpstr>Wingdings</vt:lpstr>
      <vt:lpstr>Office</vt:lpstr>
      <vt:lpstr>Git</vt:lpstr>
      <vt:lpstr>Kennenlernen</vt:lpstr>
      <vt:lpstr>Wozu git?</vt:lpstr>
      <vt:lpstr>Ziele eines Versionsverwaltungssystems / version control system (VCS)</vt:lpstr>
      <vt:lpstr>Git - Grundkonzepte</vt:lpstr>
      <vt:lpstr>Git vs. SVN</vt:lpstr>
      <vt:lpstr>Git verstehen</vt:lpstr>
      <vt:lpstr>Git Reposity anlegen</vt:lpstr>
      <vt:lpstr>Am Anfang ist alles leer</vt:lpstr>
      <vt:lpstr>Erstelle eine erste Datei</vt:lpstr>
      <vt:lpstr>Füge die Datei dem Index hinzu</vt:lpstr>
      <vt:lpstr>Mache einen Snapshot vom Index</vt:lpstr>
      <vt:lpstr>Erstelle eine weitere Datei</vt:lpstr>
      <vt:lpstr>Füge sie dem Index hinzu</vt:lpstr>
      <vt:lpstr>Mache einen Snapshot vom Index</vt:lpstr>
      <vt:lpstr>Und nun…</vt:lpstr>
      <vt:lpstr>Stelle alten Zustand wieder her</vt:lpstr>
      <vt:lpstr>Verstehe die Struktur von git</vt:lpstr>
      <vt:lpstr>Verstehe die Struktur von git</vt:lpstr>
      <vt:lpstr>Verstehe die Struktur von git</vt:lpstr>
      <vt:lpstr>Struktur der Commits</vt:lpstr>
      <vt:lpstr>Struktur der Commits (Git GUI)</vt:lpstr>
      <vt:lpstr>Hauptbegriffe und Befehle</vt:lpstr>
      <vt:lpstr>Übungsblock 1</vt:lpstr>
      <vt:lpstr>Notepad++ statt VIM</vt:lpstr>
      <vt:lpstr>Was ist ein commit?</vt:lpstr>
      <vt:lpstr>Was speichert Git?</vt:lpstr>
      <vt:lpstr>Wie ist git strukturiert?</vt:lpstr>
      <vt:lpstr>Hauptbegriffe und Befehle</vt:lpstr>
      <vt:lpstr>Übungsblock 2</vt:lpstr>
      <vt:lpstr>Referenzen</vt:lpstr>
      <vt:lpstr>HEAD</vt:lpstr>
      <vt:lpstr>Branch</vt:lpstr>
      <vt:lpstr>Branch erstellen</vt:lpstr>
      <vt:lpstr>Branch erstellen</vt:lpstr>
      <vt:lpstr>Schnellerer Zugriff auf Parents</vt:lpstr>
      <vt:lpstr>Detached HEAD</vt:lpstr>
      <vt:lpstr>Tags</vt:lpstr>
      <vt:lpstr>Referenzen umsetzen</vt:lpstr>
      <vt:lpstr>Nicht auf den Branch ausgecheckt, sondern auf dem Commit und commitet - was tun?</vt:lpstr>
      <vt:lpstr>PowerPoint-Präsentation</vt:lpstr>
      <vt:lpstr>PowerPoint-Präsentation</vt:lpstr>
      <vt:lpstr>PowerPoint-Präsentation</vt:lpstr>
      <vt:lpstr>Reflog - Logging der Referenzen</vt:lpstr>
      <vt:lpstr>Commit „bearbeiten“</vt:lpstr>
      <vt:lpstr>Hauptbegriffe und Befehle</vt:lpstr>
      <vt:lpstr>Hauptbegriffe und Befehle</vt:lpstr>
      <vt:lpstr>PowerPoint-Präsentation</vt:lpstr>
      <vt:lpstr>Übungsblock 3</vt:lpstr>
      <vt:lpstr>Zusammenführen von commits</vt:lpstr>
      <vt:lpstr>git merge</vt:lpstr>
      <vt:lpstr>Fast-Forward-Merge</vt:lpstr>
      <vt:lpstr>Merge-Commit (3-Way-Merge)</vt:lpstr>
      <vt:lpstr>Merging (ohne Konflikte)</vt:lpstr>
      <vt:lpstr>Merge-Commit (mit Konflikt)</vt:lpstr>
      <vt:lpstr>3. Übungsblock</vt:lpstr>
      <vt:lpstr>Cherry-Pick</vt:lpstr>
      <vt:lpstr>rebase</vt:lpstr>
      <vt:lpstr>rebase</vt:lpstr>
      <vt:lpstr>Hauptbegriffe und Befehle</vt:lpstr>
      <vt:lpstr>4. Übungsblock</vt:lpstr>
      <vt:lpstr>Versionen vergleichen</vt:lpstr>
      <vt:lpstr>Wirkungsbereich von Befehlen</vt:lpstr>
      <vt:lpstr>Letze Änderungen ermitteln</vt:lpstr>
      <vt:lpstr>Hauptbegriffe und Befehle</vt:lpstr>
      <vt:lpstr>Bessere Auswahl der Änderungen</vt:lpstr>
      <vt:lpstr>Commits zusammenfassen</vt:lpstr>
      <vt:lpstr>Einen Commit zwischenspeichern</vt:lpstr>
      <vt:lpstr>Dateien verschieben</vt:lpstr>
      <vt:lpstr>Dateien entfernen</vt:lpstr>
      <vt:lpstr>Ingnorieren von Dateien </vt:lpstr>
      <vt:lpstr>Ingnorieren von Dateien - nur lokal</vt:lpstr>
      <vt:lpstr>PowerPoint-Präsentation</vt:lpstr>
      <vt:lpstr>Commit rückgängig machen</vt:lpstr>
      <vt:lpstr>Dateien wiederherstellen</vt:lpstr>
      <vt:lpstr>Unsere Funktionen zum Rückgängig machen</vt:lpstr>
      <vt:lpstr>Hauptbegriffe und Befehle</vt:lpstr>
      <vt:lpstr>5. Übungsphase</vt:lpstr>
      <vt:lpstr>Konfiguration von git</vt:lpstr>
      <vt:lpstr>Eine Kommandokürzel definieren</vt:lpstr>
      <vt:lpstr>Gemeinsam Arbeiten</vt:lpstr>
      <vt:lpstr>Remote Repository anlegen</vt:lpstr>
      <vt:lpstr>Remote Repository anlegen</vt:lpstr>
      <vt:lpstr>Remote Repository verwalten</vt:lpstr>
      <vt:lpstr>Divergente Branches</vt:lpstr>
      <vt:lpstr>Remote Branch</vt:lpstr>
      <vt:lpstr>Remote Branch</vt:lpstr>
      <vt:lpstr>Remote Branch</vt:lpstr>
      <vt:lpstr>Remote Branch</vt:lpstr>
      <vt:lpstr>Remote Branch</vt:lpstr>
      <vt:lpstr>Remote Branch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Remote Branch resetten</vt:lpstr>
      <vt:lpstr>Pull Request</vt:lpstr>
      <vt:lpstr>Remote Branches anlegen</vt:lpstr>
      <vt:lpstr>PowerPoint-Präsentation</vt:lpstr>
      <vt:lpstr>6. Übungsphase (offline)</vt:lpstr>
      <vt:lpstr>Access Token</vt:lpstr>
      <vt:lpstr>6. Übungsphase (online)</vt:lpstr>
      <vt:lpstr>Gute Commitmessages</vt:lpstr>
      <vt:lpstr>Github Flow</vt:lpstr>
      <vt:lpstr>PowerPoint-Präsentation</vt:lpstr>
      <vt:lpstr>Git Flow</vt:lpstr>
      <vt:lpstr>Mike Flow Single</vt:lpstr>
      <vt:lpstr>Mike Flow Multiple</vt:lpstr>
      <vt:lpstr>Centralized Workflow</vt:lpstr>
      <vt:lpstr>Integration-Manager Workflow</vt:lpstr>
      <vt:lpstr>Dictator und Lietnants Workflow</vt:lpstr>
      <vt:lpstr>PowerPoint-Präsentation</vt:lpstr>
      <vt:lpstr>Continuous Integration</vt:lpstr>
      <vt:lpstr>Sehr einfaches Beispiel</vt:lpstr>
      <vt:lpstr>Submodules</vt:lpstr>
      <vt:lpstr>Submodule - Nutzen </vt:lpstr>
      <vt:lpstr>Submodule anlegen</vt:lpstr>
      <vt:lpstr>Submodule herunterladen/updaten</vt:lpstr>
      <vt:lpstr>Achtung beim Checkout</vt:lpstr>
      <vt:lpstr>Submodule löschen</vt:lpstr>
      <vt:lpstr>PowerPoint-Präsentation</vt:lpstr>
      <vt:lpstr>Literatur - git</vt:lpstr>
      <vt:lpstr>Literatur -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Viktor Reichert</dc:creator>
  <cp:lastModifiedBy>Viktor Reichert</cp:lastModifiedBy>
  <cp:revision>17</cp:revision>
  <dcterms:created xsi:type="dcterms:W3CDTF">2022-07-27T12:11:48Z</dcterms:created>
  <dcterms:modified xsi:type="dcterms:W3CDTF">2024-04-12T20:14:19Z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0x010100189266FE9A26F64398652C88D6DB7ECE</vt:lpwstr>
  </property>
</Properties>
</file>